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321" r:id="rId3"/>
    <p:sldId id="272" r:id="rId5"/>
    <p:sldId id="273" r:id="rId6"/>
    <p:sldId id="269" r:id="rId7"/>
    <p:sldId id="322" r:id="rId8"/>
    <p:sldId id="323" r:id="rId9"/>
    <p:sldId id="303" r:id="rId10"/>
    <p:sldId id="304" r:id="rId11"/>
    <p:sldId id="315" r:id="rId12"/>
    <p:sldId id="305" r:id="rId13"/>
    <p:sldId id="306" r:id="rId14"/>
    <p:sldId id="307" r:id="rId15"/>
    <p:sldId id="308" r:id="rId16"/>
    <p:sldId id="316" r:id="rId17"/>
    <p:sldId id="309" r:id="rId18"/>
    <p:sldId id="310" r:id="rId19"/>
    <p:sldId id="318" r:id="rId20"/>
    <p:sldId id="311" r:id="rId21"/>
    <p:sldId id="319" r:id="rId22"/>
    <p:sldId id="312" r:id="rId23"/>
    <p:sldId id="313" r:id="rId24"/>
    <p:sldId id="314"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74" r:id="rId38"/>
  </p:sldIdLst>
  <p:sldSz cx="9144000" cy="6858000"/>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32"/>
        <p:guide pos="22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9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9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9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spc="-1">
                <a:solidFill>
                  <a:srgbClr val="000000"/>
                </a:solidFill>
                <a:latin typeface="Calibri" panose="020F0502020204030204" charset="0"/>
                <a:ea typeface="DejaVu Sans"/>
                <a:cs typeface="Calibri" panose="020F0502020204030204" charset="0"/>
                <a:sym typeface="+mn-ea"/>
              </a:rPr>
              <a:t>Third-Party Integrations:</a:t>
            </a:r>
            <a:r>
              <a:rPr lang="en-US" spc="-1">
                <a:solidFill>
                  <a:srgbClr val="000000"/>
                </a:solidFill>
                <a:latin typeface="Calibri" panose="020F0502020204030204" charset="0"/>
                <a:ea typeface="DejaVu Sans"/>
                <a:cs typeface="Calibri" panose="020F0502020204030204" charset="0"/>
                <a:sym typeface="+mn-ea"/>
              </a:rPr>
              <a:t> </a:t>
            </a:r>
            <a:endParaRPr lang="en-US" spc="-1">
              <a:solidFill>
                <a:srgbClr val="000000"/>
              </a:solidFill>
              <a:latin typeface="Calibri" panose="020F0502020204030204" charset="0"/>
              <a:ea typeface="DejaVu Sans"/>
              <a:cs typeface="Calibri" panose="020F0502020204030204" charset="0"/>
              <a:sym typeface="+mn-ea"/>
            </a:endParaRPr>
          </a:p>
          <a:p>
            <a:r>
              <a:rPr lang="en-US" spc="-1">
                <a:solidFill>
                  <a:srgbClr val="000000"/>
                </a:solidFill>
                <a:latin typeface="Calibri" panose="020F0502020204030204" charset="0"/>
                <a:ea typeface="DejaVu Sans"/>
                <a:cs typeface="Calibri" panose="020F0502020204030204" charset="0"/>
                <a:sym typeface="+mn-ea"/>
              </a:rPr>
              <a:t>This allows businesses to leverage their existing infrastructure and integrate Odoo into their existing technology stack.</a:t>
            </a:r>
            <a:endParaRPr lang="en-US" spc="-1">
              <a:solidFill>
                <a:srgbClr val="000000"/>
              </a:solidFill>
              <a:latin typeface="Calibri" panose="020F0502020204030204" charset="0"/>
              <a:ea typeface="DejaVu Sans"/>
              <a:cs typeface="Calibri" panose="020F0502020204030204" charset="0"/>
              <a:sym typeface="+mn-ea"/>
            </a:endParaRPr>
          </a:p>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Danone:</a:t>
            </a:r>
            <a:r>
              <a:rPr lang="en-US"/>
              <a:t> A multinational food-products corporation known for its dairy products, bottled water, baby food, and medical nutrition products.</a:t>
            </a:r>
            <a:endParaRPr lang="en-US"/>
          </a:p>
          <a:p>
            <a:endParaRPr lang="en-US"/>
          </a:p>
          <a:p>
            <a:r>
              <a:rPr lang="en-US" b="1"/>
              <a:t>Hyundai Heavy Industries:</a:t>
            </a:r>
            <a:r>
              <a:rPr lang="en-US"/>
              <a:t> A global industrial conglomerate involved in various sectors, including shipbuilding, offshore engineering, construction equipment, and more.</a:t>
            </a:r>
            <a:endParaRPr lang="en-US"/>
          </a:p>
          <a:p>
            <a:endParaRPr lang="en-US"/>
          </a:p>
          <a:p>
            <a:r>
              <a:rPr lang="en-US" b="1"/>
              <a:t>Interpolis:</a:t>
            </a:r>
            <a:r>
              <a:rPr lang="en-US"/>
              <a:t> A leading insurance company based in the Netherlands, offering a range of insurance products and services.</a:t>
            </a:r>
            <a:endParaRPr lang="en-US"/>
          </a:p>
          <a:p>
            <a:endParaRPr lang="en-US"/>
          </a:p>
          <a:p>
            <a:r>
              <a:rPr lang="en-US" b="1"/>
              <a:t>Decathlon</a:t>
            </a:r>
            <a:r>
              <a:rPr lang="en-US"/>
              <a:t>: A multinational sporting goods retailer and manufacturer, offering a wide range of sports equipment, apparel, and accessories.</a:t>
            </a:r>
            <a:endParaRPr lang="en-US"/>
          </a:p>
          <a:p>
            <a:endParaRPr lang="en-US"/>
          </a:p>
          <a:p>
            <a:r>
              <a:rPr lang="en-US" b="1"/>
              <a:t>Toyota Tsusho Africa:</a:t>
            </a:r>
            <a:r>
              <a:rPr lang="en-US"/>
              <a:t> A part of the Toyota Group and one of the largest trading companies in Africa, engaged in various industries such as automotive, energy, metals, and more.</a:t>
            </a:r>
            <a:endParaRPr lang="en-US"/>
          </a:p>
          <a:p>
            <a:endParaRPr lang="en-US"/>
          </a:p>
          <a:p>
            <a:r>
              <a:rPr lang="en-US" b="1"/>
              <a:t>Maersk Oil:</a:t>
            </a:r>
            <a:r>
              <a:rPr lang="en-US"/>
              <a:t> An international oil and gas company and a subsidiary of the Maersk Group, involved in exploration, production, and transportation of oil and gas resources.</a:t>
            </a:r>
            <a:endParaRPr lang="en-US"/>
          </a:p>
          <a:p>
            <a:endParaRPr lang="en-US"/>
          </a:p>
          <a:p>
            <a:r>
              <a:rPr lang="en-US" b="1"/>
              <a:t>Luxair:</a:t>
            </a:r>
            <a:r>
              <a:rPr lang="en-US"/>
              <a:t> The national airline of Luxembourg, providing scheduled and charter flights to various destinations in Europe and beyond.</a:t>
            </a:r>
            <a:endParaRPr lang="en-US"/>
          </a:p>
          <a:p>
            <a:endParaRPr lang="en-US"/>
          </a:p>
          <a:p>
            <a:r>
              <a:rPr lang="en-US" b="1"/>
              <a:t>Veolia:</a:t>
            </a:r>
            <a:r>
              <a:rPr lang="en-US"/>
              <a:t> A global leader in optimized resource management, offering water, waste, and energy management solutions to businesses and municipalities.</a:t>
            </a:r>
            <a:endParaRPr lang="en-US"/>
          </a:p>
          <a:p>
            <a:endParaRPr lang="en-US"/>
          </a:p>
          <a:p>
            <a:r>
              <a:rPr lang="en-US" b="1"/>
              <a:t>Fruity Chutes:</a:t>
            </a:r>
            <a:r>
              <a:rPr lang="en-US"/>
              <a:t> A manufacturer of drone parachutes and recovery systems, serving the drone industry worldwide.</a:t>
            </a:r>
            <a:endParaRPr lang="en-US"/>
          </a:p>
          <a:p>
            <a:endParaRPr lang="en-US"/>
          </a:p>
          <a:p>
            <a:r>
              <a:rPr lang="en-US" b="1"/>
              <a:t>BioSpectrum:</a:t>
            </a:r>
            <a:r>
              <a:rPr lang="en-US"/>
              <a:t> A biotechnology company specializing in the production of research-grade and GMP-grade recombinant proteins.</a:t>
            </a:r>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Strong Password Policies: Enforce the use of strong passwords for user accounts in Odoo. This includes requiring a combination of upper and lowercase letters, numbers, and special characters. Encourage users to regularly update their passwords.</a:t>
            </a:r>
            <a:endParaRPr lang="en-US"/>
          </a:p>
          <a:p>
            <a:endParaRPr lang="en-US"/>
          </a:p>
          <a:p>
            <a:r>
              <a:rPr lang="en-US"/>
              <a:t>User Access Control: Implement role-based access control (RBAC) to restrict user access to specific modules and functionalities within Odoo based on their roles and responsibilities. Assign permissions carefully to ensure that users only have access to the necessary data and functions.</a:t>
            </a:r>
            <a:endParaRPr lang="en-US"/>
          </a:p>
          <a:p>
            <a:endParaRPr lang="en-US"/>
          </a:p>
          <a:p>
            <a:r>
              <a:rPr lang="en-US"/>
              <a:t>Two-Factor Authentication (2FA): Enable 2FA for Odoo to add an extra layer of security during the login process. This typically involves requiring users to provide a second form of authentication, such as a verification code sent to their mobile device, in addition to their password.</a:t>
            </a:r>
            <a:endParaRPr lang="en-US"/>
          </a:p>
          <a:p>
            <a:endParaRPr lang="en-US"/>
          </a:p>
          <a:p>
            <a:r>
              <a:rPr lang="en-US"/>
              <a:t>Secure Network Configuration: Ensure that Odoo is deployed on a secure network infrastructure. This may include using firewalls, intrusion detection systems, and virtual private networks (VPNs) to protect the system from unauthorized access and network-based attacks.</a:t>
            </a:r>
            <a:endParaRPr lang="en-US"/>
          </a:p>
          <a:p>
            <a:endParaRPr lang="en-US"/>
          </a:p>
          <a:p>
            <a:r>
              <a:rPr lang="en-US"/>
              <a:t>Regular Updates and Patches: Keep Odoo up to date with the latest security patches and updates. Odoo periodically releases security updates to address vulnerabilities and enhance system security. Stay informed about these updates and apply them promptly.</a:t>
            </a:r>
            <a:endParaRPr lang="en-US"/>
          </a:p>
          <a:p>
            <a:endParaRPr lang="en-US"/>
          </a:p>
          <a:p>
            <a:r>
              <a:rPr lang="en-US"/>
              <a:t>Secure Hosting Environment: If you are hosting Odoo on your own servers, make sure that the hosting environment is secure. Implement best practices for server security, including regular security audits, secure configurations, and monitoring for potential security breaches.</a:t>
            </a:r>
            <a:endParaRPr lang="en-US"/>
          </a:p>
          <a:p>
            <a:endParaRPr lang="en-US"/>
          </a:p>
          <a:p>
            <a:r>
              <a:rPr lang="en-US"/>
              <a:t>Data Backup and Recovery: Regularly back up your Odoo database and related files to ensure data integrity and availability. Store backups in a secure location, preferably off-site or in the cloud. Test the backup and recovery process periodically to ensure its effectiveness.</a:t>
            </a:r>
            <a:endParaRPr lang="en-US"/>
          </a:p>
          <a:p>
            <a:endParaRPr lang="en-US"/>
          </a:p>
          <a:p>
            <a:r>
              <a:rPr lang="en-US"/>
              <a:t>Secure Extensions and Customizations: Be cautious when installing third-party extensions or customizing Odoo. Only use trusted and verified extensions from reputable sources. Review the code of customizations thoroughly to identify and mitigate potential security risks.</a:t>
            </a:r>
            <a:endParaRPr lang="en-US"/>
          </a:p>
          <a:p>
            <a:endParaRPr lang="en-US"/>
          </a:p>
          <a:p>
            <a:r>
              <a:rPr lang="en-US" b="1"/>
              <a:t>Secure By Design</a:t>
            </a:r>
            <a:endParaRPr lang="en-US" b="1"/>
          </a:p>
          <a:p>
            <a:r>
              <a:rPr lang="en-US" b="1"/>
              <a:t>SQL injections</a:t>
            </a:r>
            <a:r>
              <a:rPr lang="en-US"/>
              <a:t> are prevented by the use of a higher-level API that does not require manual SQL queries.</a:t>
            </a:r>
            <a:endParaRPr lang="en-US"/>
          </a:p>
          <a:p>
            <a:r>
              <a:rPr lang="en-US"/>
              <a:t></a:t>
            </a:r>
            <a:r>
              <a:rPr lang="en-US" b="1"/>
              <a:t>XSS attacks </a:t>
            </a:r>
            <a:r>
              <a:rPr lang="en-US"/>
              <a:t>are prevented by the use of a high-level templating system that automatically escapes injected data.</a:t>
            </a:r>
            <a:endParaRPr lang="en-US"/>
          </a:p>
          <a:p>
            <a:r>
              <a:rPr lang="en-US"/>
              <a:t></a:t>
            </a:r>
            <a:r>
              <a:rPr lang="en-US" b="1"/>
              <a:t>The framework prevents</a:t>
            </a:r>
            <a:r>
              <a:rPr lang="en-US"/>
              <a:t> </a:t>
            </a:r>
            <a:r>
              <a:rPr lang="en-US" b="1"/>
              <a:t>RPC </a:t>
            </a:r>
            <a:r>
              <a:rPr lang="en-US"/>
              <a:t>access to private methods, making it harder to introduce exploitable vulnerabilities.</a:t>
            </a:r>
            <a:endParaRPr lang="en-US"/>
          </a:p>
          <a:p>
            <a:endParaRPr lang="en-US"/>
          </a:p>
          <a:p>
            <a:r>
              <a:rPr lang="en-US"/>
              <a:t>OWSAP (</a:t>
            </a:r>
            <a:r>
              <a:rPr lang="en-US" b="1"/>
              <a:t>Open Web Application Security Project)</a:t>
            </a:r>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pc="-1">
                <a:solidFill>
                  <a:srgbClr val="000000"/>
                </a:solidFill>
                <a:latin typeface="Calibri" panose="020F0502020204030204" charset="0"/>
                <a:ea typeface="DejaVu Sans"/>
                <a:cs typeface="Calibri" panose="020F0502020204030204" charset="0"/>
                <a:sym typeface="+mn-ea"/>
              </a:rPr>
              <a:t>web technologies such as </a:t>
            </a:r>
            <a:r>
              <a:rPr lang="en-US" b="1" spc="-1">
                <a:solidFill>
                  <a:srgbClr val="000000"/>
                </a:solidFill>
                <a:latin typeface="Calibri" panose="020F0502020204030204" charset="0"/>
                <a:ea typeface="DejaVu Sans"/>
                <a:cs typeface="Calibri" panose="020F0502020204030204" charset="0"/>
                <a:sym typeface="+mn-ea"/>
              </a:rPr>
              <a:t>HTML</a:t>
            </a:r>
            <a:r>
              <a:rPr lang="en-US" spc="-1">
                <a:solidFill>
                  <a:srgbClr val="000000"/>
                </a:solidFill>
                <a:latin typeface="Calibri" panose="020F0502020204030204" charset="0"/>
                <a:ea typeface="DejaVu Sans"/>
                <a:cs typeface="Calibri" panose="020F0502020204030204" charset="0"/>
                <a:sym typeface="+mn-ea"/>
              </a:rPr>
              <a:t>, </a:t>
            </a:r>
            <a:r>
              <a:rPr lang="en-US" b="1" spc="-1">
                <a:solidFill>
                  <a:srgbClr val="000000"/>
                </a:solidFill>
                <a:latin typeface="Calibri" panose="020F0502020204030204" charset="0"/>
                <a:ea typeface="DejaVu Sans"/>
                <a:cs typeface="Calibri" panose="020F0502020204030204" charset="0"/>
                <a:sym typeface="+mn-ea"/>
              </a:rPr>
              <a:t>CSS</a:t>
            </a:r>
            <a:r>
              <a:rPr lang="en-US" spc="-1">
                <a:solidFill>
                  <a:srgbClr val="000000"/>
                </a:solidFill>
                <a:latin typeface="Calibri" panose="020F0502020204030204" charset="0"/>
                <a:ea typeface="DejaVu Sans"/>
                <a:cs typeface="Calibri" panose="020F0502020204030204" charset="0"/>
                <a:sym typeface="+mn-ea"/>
              </a:rPr>
              <a:t>, and </a:t>
            </a:r>
            <a:r>
              <a:rPr lang="en-US" b="1" spc="-1">
                <a:solidFill>
                  <a:srgbClr val="000000"/>
                </a:solidFill>
                <a:latin typeface="Calibri" panose="020F0502020204030204" charset="0"/>
                <a:ea typeface="DejaVu Sans"/>
                <a:cs typeface="Calibri" panose="020F0502020204030204" charset="0"/>
                <a:sym typeface="+mn-ea"/>
              </a:rPr>
              <a:t>JavaScript</a:t>
            </a:r>
            <a:r>
              <a:rPr lang="en-US" spc="-1">
                <a:solidFill>
                  <a:srgbClr val="000000"/>
                </a:solidFill>
                <a:latin typeface="Calibri" panose="020F0502020204030204" charset="0"/>
                <a:ea typeface="DejaVu Sans"/>
                <a:cs typeface="Calibri" panose="020F0502020204030204" charset="0"/>
                <a:sym typeface="+mn-ea"/>
              </a:rPr>
              <a:t>. </a:t>
            </a:r>
            <a:endParaRPr lang="en-US" spc="-1">
              <a:solidFill>
                <a:srgbClr val="000000"/>
              </a:solidFill>
              <a:latin typeface="Calibri" panose="020F0502020204030204" charset="0"/>
              <a:ea typeface="DejaVu Sans"/>
              <a:cs typeface="Calibri" panose="020F0502020204030204" charset="0"/>
              <a:sym typeface="+mn-ea"/>
            </a:endParaRPr>
          </a:p>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spc="-1">
                <a:solidFill>
                  <a:srgbClr val="000000"/>
                </a:solidFill>
                <a:latin typeface="Calibri" panose="020F0502020204030204" charset="0"/>
                <a:ea typeface="DejaVu Sans"/>
                <a:cs typeface="Calibri" panose="020F0502020204030204" charset="0"/>
                <a:sym typeface="+mn-ea"/>
              </a:rPr>
              <a:t>QWeb &amp; Jinja2  </a:t>
            </a:r>
            <a:r>
              <a:rPr lang="en-US"/>
              <a:t>provide a way to dynamically generate HTML content by combining static elements with dynamic data.</a:t>
            </a:r>
            <a:br>
              <a:rPr lang="en-US"/>
            </a:br>
            <a:r>
              <a:rPr lang="en-US"/>
              <a:t>Jinja2 is a general-purpose templating engine written in Python and is widely used in various web framework</a:t>
            </a:r>
            <a:endParaRPr lang="en-US"/>
          </a:p>
          <a:p>
            <a:r>
              <a:rPr lang="en-US"/>
              <a:t>Jinja2 is widely adopted in the Python ecosystem due to its flexibility, ease of use, and close integration with Python frameworks.</a:t>
            </a:r>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21B2AA4F-B828-4D7C-AFD3-893933DAFCB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pPr marL="38100">
              <a:lnSpc>
                <a:spcPct val="100000"/>
              </a:lnSpc>
              <a:spcBef>
                <a:spcPts val="65"/>
              </a:spcBef>
            </a:pPr>
            <a:fld id="{81D60167-4931-47E6-BA6A-407CBD079E47}" type="slidenum">
              <a:rPr dirty="0"/>
            </a:fld>
            <a:endParaRPr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a:fld>
            <a:endParaRPr lang="en-US"/>
          </a:p>
        </p:txBody>
      </p:sp>
      <p:sp>
        <p:nvSpPr>
          <p:cNvPr id="4" name="Footer Placeholder 3"/>
          <p:cNvSpPr>
            <a:spLocks noGrp="1"/>
          </p:cNvSpPr>
          <p:nvPr>
            <p:ph type="ftr" sz="quarter" idx="11"/>
          </p:nvPr>
        </p:nvSpPr>
        <p:spPr/>
        <p:txBody>
          <a:bodyPr/>
          <a:lstStyle/>
          <a:p/>
        </p:txBody>
      </p:sp>
      <p:sp>
        <p:nvSpPr>
          <p:cNvPr id="5" name="Slide Number Placeholder 4"/>
          <p:cNvSpPr>
            <a:spLocks noGrp="1"/>
          </p:cNvSpPr>
          <p:nvPr>
            <p:ph type="sldNum" sz="quarter" idx="12"/>
          </p:nvPr>
        </p:nvSpPr>
        <p:spPr/>
        <p:txBody>
          <a:bodyPr/>
          <a:lstStyle/>
          <a:p>
            <a:pPr marL="38100">
              <a:lnSpc>
                <a:spcPct val="100000"/>
              </a:lnSpc>
              <a:spcBef>
                <a:spcPts val="65"/>
              </a:spcBef>
            </a:pPr>
            <a:fld id="{81D60167-4931-47E6-BA6A-407CBD079E47}" type="slidenum">
              <a:rPr dirty="0"/>
            </a:fld>
            <a:endParaRPr dirty="0"/>
          </a:p>
        </p:txBody>
      </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pPr marL="38100">
              <a:lnSpc>
                <a:spcPct val="100000"/>
              </a:lnSpc>
              <a:spcBef>
                <a:spcPts val="65"/>
              </a:spcBef>
            </a:pPr>
            <a:fld id="{81D60167-4931-47E6-BA6A-407CBD079E47}" type="slidenum">
              <a:rPr dirty="0"/>
            </a:fld>
            <a:endParaRPr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a:fld>
            <a:endParaRPr lang="en-US"/>
          </a:p>
        </p:txBody>
      </p:sp>
      <p:sp>
        <p:nvSpPr>
          <p:cNvPr id="6" name="Footer Placeholder 5"/>
          <p:cNvSpPr>
            <a:spLocks noGrp="1"/>
          </p:cNvSpPr>
          <p:nvPr>
            <p:ph type="ftr" sz="quarter" idx="11"/>
          </p:nvPr>
        </p:nvSpPr>
        <p:spPr/>
        <p:txBody>
          <a:bodyPr/>
          <a:lstStyle/>
          <a:p/>
        </p:txBody>
      </p:sp>
      <p:sp>
        <p:nvSpPr>
          <p:cNvPr id="7" name="Slide Number Placeholder 6"/>
          <p:cNvSpPr>
            <a:spLocks noGrp="1"/>
          </p:cNvSpPr>
          <p:nvPr>
            <p:ph type="sldNum" sz="quarter" idx="12"/>
          </p:nvPr>
        </p:nvSpPr>
        <p:spPr/>
        <p:txBody>
          <a:bodyPr/>
          <a:lstStyle/>
          <a:p>
            <a:pPr marL="38100">
              <a:lnSpc>
                <a:spcPct val="100000"/>
              </a:lnSpc>
              <a:spcBef>
                <a:spcPts val="65"/>
              </a:spcBef>
            </a:pPr>
            <a:fld id="{81D60167-4931-47E6-BA6A-407CBD079E47}" type="slidenum">
              <a:rPr dirty="0"/>
            </a:fld>
            <a:endParaRPr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a:fld>
            <a:endParaRPr lang="en-US"/>
          </a:p>
        </p:txBody>
      </p:sp>
      <p:sp>
        <p:nvSpPr>
          <p:cNvPr id="4" name="Footer Placeholder 3"/>
          <p:cNvSpPr>
            <a:spLocks noGrp="1"/>
          </p:cNvSpPr>
          <p:nvPr>
            <p:ph type="ftr" sz="quarter" idx="11"/>
          </p:nvPr>
        </p:nvSpPr>
        <p:spPr/>
        <p:txBody>
          <a:bodyPr/>
          <a:lstStyle/>
          <a:p/>
        </p:txBody>
      </p:sp>
      <p:sp>
        <p:nvSpPr>
          <p:cNvPr id="5" name="Slide Number Placeholder 4"/>
          <p:cNvSpPr>
            <a:spLocks noGrp="1"/>
          </p:cNvSpPr>
          <p:nvPr>
            <p:ph type="sldNum" sz="quarter" idx="12"/>
          </p:nvPr>
        </p:nvSpPr>
        <p:spPr/>
        <p:txBody>
          <a:bodyPr/>
          <a:lstStyle/>
          <a:p>
            <a:pPr marL="38100">
              <a:lnSpc>
                <a:spcPct val="100000"/>
              </a:lnSpc>
              <a:spcBef>
                <a:spcPts val="65"/>
              </a:spcBef>
            </a:pPr>
            <a:fld id="{81D60167-4931-47E6-BA6A-407CBD079E47}" type="slidenum">
              <a:rPr dirty="0"/>
            </a:fld>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a:fld>
            <a:endParaRPr lang="en-US"/>
          </a:p>
        </p:txBody>
      </p:sp>
      <p:sp>
        <p:nvSpPr>
          <p:cNvPr id="3" name="Footer Placeholder 2"/>
          <p:cNvSpPr>
            <a:spLocks noGrp="1"/>
          </p:cNvSpPr>
          <p:nvPr>
            <p:ph type="ftr" sz="quarter" idx="11"/>
          </p:nvPr>
        </p:nvSpPr>
        <p:spPr/>
        <p:txBody>
          <a:bodyPr/>
          <a:lstStyle/>
          <a:p/>
        </p:txBody>
      </p:sp>
      <p:sp>
        <p:nvSpPr>
          <p:cNvPr id="4" name="Slide Number Placeholder 3"/>
          <p:cNvSpPr>
            <a:spLocks noGrp="1"/>
          </p:cNvSpPr>
          <p:nvPr>
            <p:ph type="sldNum" sz="quarter" idx="12"/>
          </p:nvPr>
        </p:nvSpPr>
        <p:spPr/>
        <p:txBody>
          <a:bodyPr/>
          <a:lstStyle/>
          <a:p>
            <a:pPr marL="38100">
              <a:lnSpc>
                <a:spcPct val="100000"/>
              </a:lnSpc>
              <a:spcBef>
                <a:spcPts val="65"/>
              </a:spcBef>
            </a:pPr>
            <a:fld id="{81D60167-4931-47E6-BA6A-407CBD079E47}" type="slidenum">
              <a:rPr dirty="0"/>
            </a:fld>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fld id="{1D8BD707-D9CF-40AE-B4C6-C98DA3205C09}" type="datetimeFigureOut">
              <a:rPr lang="en-US"/>
            </a:fld>
            <a:endParaRPr lang="en-US"/>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marL="38100">
              <a:lnSpc>
                <a:spcPct val="100000"/>
              </a:lnSpc>
              <a:spcBef>
                <a:spcPts val="65"/>
              </a:spcBef>
            </a:pPr>
            <a:fld id="{81D60167-4931-47E6-BA6A-407CBD079E47}" type="slidenum">
              <a:rPr dirty="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png"/><Relationship Id="rId3" Type="http://schemas.openxmlformats.org/officeDocument/2006/relationships/image" Target="../media/image15.png"/><Relationship Id="rId2" Type="http://schemas.openxmlformats.org/officeDocument/2006/relationships/hyperlink" Target="mailto:info@elnetech.com" TargetMode="Externa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p:cNvSpPr/>
          <p:nvPr/>
        </p:nvSpPr>
        <p:spPr>
          <a:xfrm>
            <a:off x="5715" y="0"/>
            <a:ext cx="9144635" cy="6917055"/>
          </a:xfrm>
          <a:custGeom>
            <a:avLst/>
            <a:gdLst/>
            <a:ahLst/>
            <a:cxnLst/>
            <a:rect l="l" t="t" r="r" b="b"/>
            <a:pathLst>
              <a:path w="12192000" h="6858000">
                <a:moveTo>
                  <a:pt x="12192000" y="0"/>
                </a:moveTo>
                <a:lnTo>
                  <a:pt x="0" y="0"/>
                </a:lnTo>
                <a:lnTo>
                  <a:pt x="0" y="6858000"/>
                </a:lnTo>
                <a:lnTo>
                  <a:pt x="12192000" y="6858000"/>
                </a:lnTo>
                <a:lnTo>
                  <a:pt x="12192000" y="0"/>
                </a:lnTo>
                <a:close/>
              </a:path>
            </a:pathLst>
          </a:custGeom>
          <a:noFill/>
          <a:ln>
            <a:noFill/>
          </a:ln>
        </p:spPr>
        <p:txBody>
          <a:bodyPr wrap="square" lIns="0" tIns="0" rIns="0" bIns="0" rtlCol="0"/>
          <a:p>
            <a:pPr marL="13335" algn="ctr">
              <a:lnSpc>
                <a:spcPts val="5175"/>
              </a:lnSpc>
            </a:pPr>
            <a:endParaRPr>
              <a:latin typeface="Calisto MT" panose="02040603050505030304" charset="0"/>
              <a:cs typeface="Calisto MT" panose="02040603050505030304" charset="0"/>
            </a:endParaRPr>
          </a:p>
        </p:txBody>
      </p:sp>
      <p:sp>
        <p:nvSpPr>
          <p:cNvPr id="11" name="object 8"/>
          <p:cNvSpPr txBox="1"/>
          <p:nvPr/>
        </p:nvSpPr>
        <p:spPr>
          <a:xfrm>
            <a:off x="-76200" y="1676400"/>
            <a:ext cx="9134475" cy="935990"/>
          </a:xfrm>
          <a:prstGeom prst="rect">
            <a:avLst/>
          </a:prstGeom>
        </p:spPr>
        <p:txBody>
          <a:bodyPr vert="horz" wrap="square" lIns="0" tIns="12700" rIns="0" bIns="0" rtlCol="0">
            <a:spAutoFit/>
          </a:bodyPr>
          <a:p>
            <a:pPr marL="13335" algn="ctr">
              <a:lnSpc>
                <a:spcPct val="100000"/>
              </a:lnSpc>
            </a:pPr>
            <a:r>
              <a:rPr lang="en-US" sz="6000" b="1" spc="-5" dirty="0">
                <a:solidFill>
                  <a:srgbClr val="1C405B"/>
                </a:solidFill>
                <a:latin typeface="Arial Black" panose="020B0A04020102020204" charset="0"/>
                <a:cs typeface="Arial Black" panose="020B0A04020102020204" charset="0"/>
              </a:rPr>
              <a:t>TRIA’S Odoo ERP</a:t>
            </a:r>
            <a:endParaRPr lang="en-US" sz="6000" b="1" spc="-5" dirty="0">
              <a:solidFill>
                <a:srgbClr val="1C405B"/>
              </a:solidFill>
              <a:latin typeface="Arial Black" panose="020B0A04020102020204" charset="0"/>
              <a:cs typeface="Arial Black" panose="020B0A04020102020204" charset="0"/>
            </a:endParaRPr>
          </a:p>
        </p:txBody>
      </p:sp>
      <p:sp>
        <p:nvSpPr>
          <p:cNvPr id="8" name="Text Box 7"/>
          <p:cNvSpPr txBox="1"/>
          <p:nvPr/>
        </p:nvSpPr>
        <p:spPr>
          <a:xfrm>
            <a:off x="228600" y="6096000"/>
            <a:ext cx="3498850" cy="460375"/>
          </a:xfrm>
          <a:prstGeom prst="rect">
            <a:avLst/>
          </a:prstGeom>
          <a:noFill/>
        </p:spPr>
        <p:txBody>
          <a:bodyPr wrap="square" rtlCol="0">
            <a:spAutoFit/>
          </a:bodyPr>
          <a:p>
            <a:pPr algn="l"/>
            <a:r>
              <a:rPr lang="en-US" sz="2400" b="1" dirty="0">
                <a:solidFill>
                  <a:schemeClr val="bg1"/>
                </a:solidFill>
                <a:latin typeface="Calibri Light" panose="020F0302020204030204" charset="0"/>
                <a:cs typeface="Calibri Light" panose="020F0302020204030204" charset="0"/>
                <a:sym typeface="+mn-ea"/>
              </a:rPr>
              <a:t>BY TRIA TRADING</a:t>
            </a:r>
            <a:endParaRPr lang="en-US" sz="2400" b="1">
              <a:latin typeface="Calibri Light" panose="020F0302020204030204" charset="0"/>
              <a:cs typeface="Calibri Light" panose="020F0302020204030204" charset="0"/>
            </a:endParaRPr>
          </a:p>
        </p:txBody>
      </p:sp>
      <p:sp>
        <p:nvSpPr>
          <p:cNvPr id="3" name="Text Box 2"/>
          <p:cNvSpPr txBox="1"/>
          <p:nvPr/>
        </p:nvSpPr>
        <p:spPr>
          <a:xfrm>
            <a:off x="5562600" y="6141720"/>
            <a:ext cx="3181350" cy="368300"/>
          </a:xfrm>
          <a:prstGeom prst="rect">
            <a:avLst/>
          </a:prstGeom>
          <a:noFill/>
        </p:spPr>
        <p:txBody>
          <a:bodyPr wrap="square" rtlCol="0">
            <a:spAutoFit/>
          </a:bodyPr>
          <a:p>
            <a:pPr algn="r"/>
            <a:r>
              <a:rPr lang="en-US" b="1">
                <a:solidFill>
                  <a:schemeClr val="bg1"/>
                </a:solidFill>
              </a:rPr>
              <a:t>April/27/2023</a:t>
            </a:r>
            <a:endParaRPr lang="en-US" b="1">
              <a:solidFill>
                <a:schemeClr val="bg1"/>
              </a:solidFill>
            </a:endParaRPr>
          </a:p>
        </p:txBody>
      </p:sp>
      <p:pic>
        <p:nvPicPr>
          <p:cNvPr id="2" name="Picture 1" descr="2560px-Odoo_logo_rgb.svg"/>
          <p:cNvPicPr>
            <a:picLocks noChangeAspect="1"/>
          </p:cNvPicPr>
          <p:nvPr/>
        </p:nvPicPr>
        <p:blipFill>
          <a:blip r:embed="rId1"/>
          <a:srcRect t="29285" r="5383" b="26691"/>
          <a:stretch>
            <a:fillRect/>
          </a:stretch>
        </p:blipFill>
        <p:spPr>
          <a:xfrm>
            <a:off x="6248400" y="109855"/>
            <a:ext cx="2901950" cy="1012825"/>
          </a:xfrm>
          <a:prstGeom prst="rect">
            <a:avLst/>
          </a:prstGeom>
        </p:spPr>
      </p:pic>
      <p:pic>
        <p:nvPicPr>
          <p:cNvPr id="5" name="Picture 4" descr="TRIA ERP Logo"/>
          <p:cNvPicPr>
            <a:picLocks noChangeAspect="1"/>
          </p:cNvPicPr>
          <p:nvPr/>
        </p:nvPicPr>
        <p:blipFill>
          <a:blip r:embed="rId2"/>
          <a:stretch>
            <a:fillRect/>
          </a:stretch>
        </p:blipFill>
        <p:spPr>
          <a:xfrm>
            <a:off x="228600" y="133350"/>
            <a:ext cx="2075180" cy="966470"/>
          </a:xfrm>
          <a:prstGeom prst="rect">
            <a:avLst/>
          </a:prstGeom>
        </p:spPr>
      </p:pic>
      <p:pic>
        <p:nvPicPr>
          <p:cNvPr id="7" name="Picture 6" descr="odoo-banner"/>
          <p:cNvPicPr>
            <a:picLocks noChangeAspect="1"/>
          </p:cNvPicPr>
          <p:nvPr/>
        </p:nvPicPr>
        <p:blipFill>
          <a:blip r:embed="rId3"/>
          <a:stretch>
            <a:fillRect/>
          </a:stretch>
        </p:blipFill>
        <p:spPr>
          <a:xfrm>
            <a:off x="1219200" y="2971800"/>
            <a:ext cx="7400925" cy="3819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Front End Architecture</a:t>
            </a:r>
            <a:endParaRPr lang="en-US" altLang="zh-CN" sz="2400" b="1" dirty="0">
              <a:solidFill>
                <a:srgbClr val="10193C"/>
              </a:solidFill>
              <a:latin typeface="Microsoft YaHei" panose="020B0503020204020204" charset="-122"/>
              <a:ea typeface="Microsoft YaHei" panose="020B0503020204020204" charset="-122"/>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3088640" cy="4888865"/>
          </a:xfrm>
          <a:prstGeom prst="rect">
            <a:avLst/>
          </a:prstGeom>
          <a:noFill/>
        </p:spPr>
        <p:txBody>
          <a:bodyPr wrap="square" rtlCol="0">
            <a:noAutofit/>
          </a:bodyPr>
          <a:p>
            <a:pPr algn="just">
              <a:lnSpc>
                <a:spcPct val="100000"/>
              </a:lnSpc>
            </a:pPr>
            <a:endParaRPr lang="en-US" sz="24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Front End Architecture</a:t>
            </a:r>
            <a:endParaRPr lang="en-US" sz="24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spc="-1">
                <a:solidFill>
                  <a:srgbClr val="000000"/>
                </a:solidFill>
                <a:latin typeface="Calibri" panose="020F0502020204030204" charset="0"/>
                <a:ea typeface="DejaVu Sans"/>
                <a:cs typeface="Calibri" panose="020F0502020204030204" charset="0"/>
                <a:sym typeface="+mn-ea"/>
              </a:rPr>
              <a:t>The frontend architecture of Odoo is based on web technologies. </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spc="-1">
                <a:solidFill>
                  <a:srgbClr val="000000"/>
                </a:solidFill>
                <a:latin typeface="Calibri" panose="020F0502020204030204" charset="0"/>
                <a:ea typeface="DejaVu Sans"/>
                <a:cs typeface="Calibri" panose="020F0502020204030204" charset="0"/>
                <a:sym typeface="+mn-ea"/>
              </a:rPr>
              <a:t>It utilizes a Model-View-Controller (</a:t>
            </a:r>
            <a:r>
              <a:rPr lang="en-US" sz="2000" b="1" spc="-1">
                <a:solidFill>
                  <a:srgbClr val="000000"/>
                </a:solidFill>
                <a:latin typeface="Calibri" panose="020F0502020204030204" charset="0"/>
                <a:ea typeface="DejaVu Sans"/>
                <a:cs typeface="Calibri" panose="020F0502020204030204" charset="0"/>
                <a:sym typeface="+mn-ea"/>
              </a:rPr>
              <a:t>MVC</a:t>
            </a:r>
            <a:r>
              <a:rPr lang="en-US" sz="2000" spc="-1">
                <a:solidFill>
                  <a:srgbClr val="000000"/>
                </a:solidFill>
                <a:latin typeface="Calibri" panose="020F0502020204030204" charset="0"/>
                <a:ea typeface="DejaVu Sans"/>
                <a:cs typeface="Calibri" panose="020F0502020204030204" charset="0"/>
                <a:sym typeface="+mn-ea"/>
              </a:rPr>
              <a:t>) pattern to separate the presentation logic (</a:t>
            </a:r>
            <a:r>
              <a:rPr lang="en-US" sz="2000" b="1" spc="-1">
                <a:solidFill>
                  <a:srgbClr val="000000"/>
                </a:solidFill>
                <a:latin typeface="Calibri" panose="020F0502020204030204" charset="0"/>
                <a:ea typeface="DejaVu Sans"/>
                <a:cs typeface="Calibri" panose="020F0502020204030204" charset="0"/>
                <a:sym typeface="+mn-ea"/>
              </a:rPr>
              <a:t>view</a:t>
            </a:r>
            <a:r>
              <a:rPr lang="en-US" sz="2000" spc="-1">
                <a:solidFill>
                  <a:srgbClr val="000000"/>
                </a:solidFill>
                <a:latin typeface="Calibri" panose="020F0502020204030204" charset="0"/>
                <a:ea typeface="DejaVu Sans"/>
                <a:cs typeface="Calibri" panose="020F0502020204030204" charset="0"/>
                <a:sym typeface="+mn-ea"/>
              </a:rPr>
              <a:t>) from the data (</a:t>
            </a:r>
            <a:r>
              <a:rPr lang="en-US" sz="2000" b="1" spc="-1">
                <a:solidFill>
                  <a:srgbClr val="000000"/>
                </a:solidFill>
                <a:latin typeface="Calibri" panose="020F0502020204030204" charset="0"/>
                <a:ea typeface="DejaVu Sans"/>
                <a:cs typeface="Calibri" panose="020F0502020204030204" charset="0"/>
                <a:sym typeface="+mn-ea"/>
              </a:rPr>
              <a:t>model</a:t>
            </a:r>
            <a:r>
              <a:rPr lang="en-US" sz="2000" spc="-1">
                <a:solidFill>
                  <a:srgbClr val="000000"/>
                </a:solidFill>
                <a:latin typeface="Calibri" panose="020F0502020204030204" charset="0"/>
                <a:ea typeface="DejaVu Sans"/>
                <a:cs typeface="Calibri" panose="020F0502020204030204" charset="0"/>
                <a:sym typeface="+mn-ea"/>
              </a:rPr>
              <a:t>) and the interaction logic (</a:t>
            </a:r>
            <a:r>
              <a:rPr lang="en-US" sz="2000" b="1" spc="-1">
                <a:solidFill>
                  <a:srgbClr val="000000"/>
                </a:solidFill>
                <a:latin typeface="Calibri" panose="020F0502020204030204" charset="0"/>
                <a:ea typeface="DejaVu Sans"/>
                <a:cs typeface="Calibri" panose="020F0502020204030204" charset="0"/>
                <a:sym typeface="+mn-ea"/>
              </a:rPr>
              <a:t>controller</a:t>
            </a:r>
            <a:r>
              <a:rPr lang="en-US" sz="2000" spc="-1">
                <a:solidFill>
                  <a:srgbClr val="000000"/>
                </a:solidFill>
                <a:latin typeface="Calibri" panose="020F0502020204030204" charset="0"/>
                <a:ea typeface="DejaVu Sans"/>
                <a:cs typeface="Calibri" panose="020F0502020204030204" charset="0"/>
                <a:sym typeface="+mn-ea"/>
              </a:rPr>
              <a:t>).</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mj-lt"/>
              <a:ea typeface="DejaVu Sans"/>
              <a:cs typeface="+mj-lt"/>
              <a:sym typeface="+mn-ea"/>
            </a:endParaRPr>
          </a:p>
          <a:p>
            <a:pPr algn="just"/>
            <a:endParaRPr lang="en-US" sz="2000" b="1" spc="-1">
              <a:solidFill>
                <a:srgbClr val="000000"/>
              </a:solidFill>
              <a:latin typeface="+mj-lt"/>
              <a:ea typeface="DejaVu Sans"/>
              <a:cs typeface="+mj-lt"/>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pic>
        <p:nvPicPr>
          <p:cNvPr id="101" name="Picture 100"/>
          <p:cNvPicPr/>
          <p:nvPr/>
        </p:nvPicPr>
        <p:blipFill>
          <a:blip r:embed="rId2"/>
          <a:stretch>
            <a:fillRect/>
          </a:stretch>
        </p:blipFill>
        <p:spPr>
          <a:xfrm>
            <a:off x="3905250" y="1214120"/>
            <a:ext cx="4781550" cy="44291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Front End Architecture</a:t>
            </a:r>
            <a:endParaRPr lang="en-US" altLang="zh-CN" sz="2400" b="1" dirty="0">
              <a:solidFill>
                <a:srgbClr val="10193C"/>
              </a:solidFill>
              <a:latin typeface="Microsoft YaHei" panose="020B0503020204020204" charset="-122"/>
              <a:ea typeface="Microsoft YaHei" panose="020B0503020204020204" charset="-122"/>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3476625"/>
          </a:xfrm>
          <a:prstGeom prst="rect">
            <a:avLst/>
          </a:prstGeom>
          <a:noFill/>
        </p:spPr>
        <p:txBody>
          <a:bodyPr wrap="square" rtlCol="0">
            <a:spAutoFit/>
          </a:bodyPr>
          <a:p>
            <a:pPr algn="just">
              <a:lnSpc>
                <a:spcPct val="100000"/>
              </a:lnSpc>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The frontend architecture consists of the following components:</a:t>
            </a: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Templates</a:t>
            </a:r>
            <a:r>
              <a:rPr lang="en-US" sz="2000" spc="-1">
                <a:solidFill>
                  <a:srgbClr val="000000"/>
                </a:solidFill>
                <a:latin typeface="Calibri" panose="020F0502020204030204" charset="0"/>
                <a:ea typeface="DejaVu Sans"/>
                <a:cs typeface="Calibri" panose="020F0502020204030204" charset="0"/>
                <a:sym typeface="+mn-ea"/>
              </a:rPr>
              <a:t>: </a:t>
            </a:r>
            <a:r>
              <a:rPr lang="en-US" sz="2000" b="1" spc="-1">
                <a:solidFill>
                  <a:srgbClr val="000000"/>
                </a:solidFill>
                <a:latin typeface="Calibri" panose="020F0502020204030204" charset="0"/>
                <a:ea typeface="DejaVu Sans"/>
                <a:cs typeface="Calibri" panose="020F0502020204030204" charset="0"/>
                <a:sym typeface="+mn-ea"/>
              </a:rPr>
              <a:t>QWeb </a:t>
            </a:r>
            <a:r>
              <a:rPr lang="en-US" sz="2000" spc="-1">
                <a:solidFill>
                  <a:srgbClr val="000000"/>
                </a:solidFill>
                <a:latin typeface="Calibri" panose="020F0502020204030204" charset="0"/>
                <a:ea typeface="DejaVu Sans"/>
                <a:cs typeface="Calibri" panose="020F0502020204030204" charset="0"/>
                <a:sym typeface="+mn-ea"/>
              </a:rPr>
              <a:t>and </a:t>
            </a:r>
            <a:r>
              <a:rPr lang="en-US" sz="2000" b="1" spc="-1">
                <a:solidFill>
                  <a:srgbClr val="000000"/>
                </a:solidFill>
                <a:latin typeface="Calibri" panose="020F0502020204030204" charset="0"/>
                <a:ea typeface="DejaVu Sans"/>
                <a:cs typeface="Calibri" panose="020F0502020204030204" charset="0"/>
                <a:sym typeface="+mn-ea"/>
              </a:rPr>
              <a:t>Jinja2 </a:t>
            </a:r>
            <a:r>
              <a:rPr lang="en-US" sz="2000" spc="-1">
                <a:solidFill>
                  <a:srgbClr val="000000"/>
                </a:solidFill>
                <a:latin typeface="Calibri" panose="020F0502020204030204" charset="0"/>
                <a:ea typeface="DejaVu Sans"/>
                <a:cs typeface="Calibri" panose="020F0502020204030204" charset="0"/>
                <a:sym typeface="+mn-ea"/>
              </a:rPr>
              <a:t>for defining structure and layout</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Views</a:t>
            </a:r>
            <a:r>
              <a:rPr lang="en-US" sz="2000" spc="-1">
                <a:solidFill>
                  <a:srgbClr val="000000"/>
                </a:solidFill>
                <a:latin typeface="Calibri" panose="020F0502020204030204" charset="0"/>
                <a:ea typeface="DejaVu Sans"/>
                <a:cs typeface="Calibri" panose="020F0502020204030204" charset="0"/>
                <a:sym typeface="+mn-ea"/>
              </a:rPr>
              <a:t>: Arrange fields and UI elements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JavaScript:</a:t>
            </a:r>
            <a:r>
              <a:rPr lang="en-US" sz="2000" spc="-1">
                <a:solidFill>
                  <a:srgbClr val="000000"/>
                </a:solidFill>
                <a:latin typeface="Calibri" panose="020F0502020204030204" charset="0"/>
                <a:ea typeface="DejaVu Sans"/>
                <a:cs typeface="Calibri" panose="020F0502020204030204" charset="0"/>
                <a:sym typeface="+mn-ea"/>
              </a:rPr>
              <a:t> Handle client-side interactions  and provide dynamic functionality</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CSS:</a:t>
            </a:r>
            <a:r>
              <a:rPr lang="en-US" sz="2000" spc="-1">
                <a:solidFill>
                  <a:srgbClr val="000000"/>
                </a:solidFill>
                <a:latin typeface="Calibri" panose="020F0502020204030204" charset="0"/>
                <a:ea typeface="DejaVu Sans"/>
                <a:cs typeface="Calibri" panose="020F0502020204030204" charset="0"/>
                <a:sym typeface="+mn-ea"/>
              </a:rPr>
              <a:t> Define visual styles and layouts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Widgets:</a:t>
            </a:r>
            <a:r>
              <a:rPr lang="en-US" sz="2000" spc="-1">
                <a:solidFill>
                  <a:srgbClr val="000000"/>
                </a:solidFill>
                <a:latin typeface="Calibri" panose="020F0502020204030204" charset="0"/>
                <a:ea typeface="DejaVu Sans"/>
                <a:cs typeface="Calibri" panose="020F0502020204030204" charset="0"/>
                <a:sym typeface="+mn-ea"/>
              </a:rPr>
              <a:t> Pre-built UI components (forms, lists, graphs)</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mj-lt"/>
              <a:ea typeface="DejaVu Sans"/>
              <a:cs typeface="+mj-lt"/>
              <a:sym typeface="+mn-ea"/>
            </a:endParaRPr>
          </a:p>
          <a:p>
            <a:pPr algn="just"/>
            <a:endParaRPr lang="en-US" sz="2000" b="1" strike="noStrike" spc="-1">
              <a:solidFill>
                <a:srgbClr val="000000"/>
              </a:solidFill>
              <a:latin typeface="+mj-lt"/>
              <a:ea typeface="DejaVu Sans"/>
              <a:cs typeface="+mj-lt"/>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Backend Architecture</a:t>
            </a:r>
            <a:endParaRPr lang="en-US" altLang="zh-CN" sz="2400" b="1" dirty="0">
              <a:solidFill>
                <a:srgbClr val="10193C"/>
              </a:solidFill>
              <a:latin typeface="Microsoft YaHei" panose="020B0503020204020204" charset="-122"/>
              <a:ea typeface="Microsoft YaHei" panose="020B0503020204020204" charset="-122"/>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4399915"/>
          </a:xfrm>
          <a:prstGeom prst="rect">
            <a:avLst/>
          </a:prstGeom>
          <a:noFill/>
        </p:spPr>
        <p:txBody>
          <a:bodyPr wrap="square" rtlCol="0">
            <a:spAutoFit/>
          </a:bodyPr>
          <a:p>
            <a:pPr algn="just">
              <a:lnSpc>
                <a:spcPct val="100000"/>
              </a:lnSpc>
            </a:pPr>
            <a:endParaRPr lang="en-US" sz="24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Backend Architecture</a:t>
            </a:r>
            <a:endParaRPr lang="en-US" sz="2400" b="1"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spc="-1">
                <a:solidFill>
                  <a:srgbClr val="000000"/>
                </a:solidFill>
                <a:latin typeface="Calibri" panose="020F0502020204030204" charset="0"/>
                <a:ea typeface="DejaVu Sans"/>
                <a:cs typeface="Calibri" panose="020F0502020204030204" charset="0"/>
                <a:sym typeface="+mn-ea"/>
              </a:rPr>
              <a:t>The backend architecture of Odoo is based on a layered structure and follows an object-oriented programming (</a:t>
            </a:r>
            <a:r>
              <a:rPr lang="en-US" sz="2000" b="1" spc="-1">
                <a:solidFill>
                  <a:srgbClr val="000000"/>
                </a:solidFill>
                <a:latin typeface="Calibri" panose="020F0502020204030204" charset="0"/>
                <a:ea typeface="DejaVu Sans"/>
                <a:cs typeface="Calibri" panose="020F0502020204030204" charset="0"/>
                <a:sym typeface="+mn-ea"/>
              </a:rPr>
              <a:t>OOP</a:t>
            </a:r>
            <a:r>
              <a:rPr lang="en-US" sz="2000" spc="-1">
                <a:solidFill>
                  <a:srgbClr val="000000"/>
                </a:solidFill>
                <a:latin typeface="Calibri" panose="020F0502020204030204" charset="0"/>
                <a:ea typeface="DejaVu Sans"/>
                <a:cs typeface="Calibri" panose="020F0502020204030204" charset="0"/>
                <a:sym typeface="+mn-ea"/>
              </a:rPr>
              <a:t>) approac</a:t>
            </a:r>
            <a:r>
              <a:rPr lang="en-US" sz="2400" spc="-1">
                <a:solidFill>
                  <a:srgbClr val="000000"/>
                </a:solidFill>
                <a:latin typeface="Calibri" panose="020F0502020204030204" charset="0"/>
                <a:ea typeface="DejaVu Sans"/>
                <a:cs typeface="Calibri" panose="020F0502020204030204" charset="0"/>
                <a:sym typeface="+mn-ea"/>
              </a:rPr>
              <a:t>h.</a:t>
            </a:r>
            <a:endParaRPr lang="en-US" sz="24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endParaRPr lang="en-US" sz="24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b="1" spc="-1">
                <a:solidFill>
                  <a:srgbClr val="000000"/>
                </a:solidFill>
                <a:latin typeface="Calibri" panose="020F0502020204030204" charset="0"/>
                <a:ea typeface="DejaVu Sans"/>
                <a:cs typeface="Calibri" panose="020F0502020204030204" charset="0"/>
                <a:sym typeface="+mn-ea"/>
              </a:rPr>
              <a:t>The backend architecture consists of the following components:</a:t>
            </a:r>
            <a:endParaRPr lang="en-US" sz="20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endParaRPr lang="en-US" sz="24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Models</a:t>
            </a:r>
            <a:r>
              <a:rPr lang="en-US" sz="2000" spc="-1">
                <a:solidFill>
                  <a:srgbClr val="000000"/>
                </a:solidFill>
                <a:latin typeface="Calibri" panose="020F0502020204030204" charset="0"/>
                <a:ea typeface="DejaVu Sans"/>
                <a:cs typeface="Calibri" panose="020F0502020204030204" charset="0"/>
                <a:sym typeface="+mn-ea"/>
              </a:rPr>
              <a:t>: Define data structure and behavior</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Controllers</a:t>
            </a:r>
            <a:r>
              <a:rPr lang="en-US" sz="2000" spc="-1">
                <a:solidFill>
                  <a:srgbClr val="000000"/>
                </a:solidFill>
                <a:latin typeface="Calibri" panose="020F0502020204030204" charset="0"/>
                <a:ea typeface="DejaVu Sans"/>
                <a:cs typeface="Calibri" panose="020F0502020204030204" charset="0"/>
                <a:sym typeface="+mn-ea"/>
              </a:rPr>
              <a:t>: Handle requests, route to models and methods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ORM</a:t>
            </a:r>
            <a:r>
              <a:rPr lang="en-US" sz="2000" spc="-1">
                <a:solidFill>
                  <a:srgbClr val="000000"/>
                </a:solidFill>
                <a:latin typeface="Calibri" panose="020F0502020204030204" charset="0"/>
                <a:ea typeface="DejaVu Sans"/>
                <a:cs typeface="Calibri" panose="020F0502020204030204" charset="0"/>
                <a:sym typeface="+mn-ea"/>
              </a:rPr>
              <a:t>: Object Relational Mapping for database interactions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Business Logic</a:t>
            </a:r>
            <a:r>
              <a:rPr lang="en-US" sz="2000" spc="-1">
                <a:solidFill>
                  <a:srgbClr val="000000"/>
                </a:solidFill>
                <a:latin typeface="Calibri" panose="020F0502020204030204" charset="0"/>
                <a:ea typeface="DejaVu Sans"/>
                <a:cs typeface="Calibri" panose="020F0502020204030204" charset="0"/>
                <a:sym typeface="+mn-ea"/>
              </a:rPr>
              <a:t>: Workflows, rules, calculations, validations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Security</a:t>
            </a:r>
            <a:r>
              <a:rPr lang="en-US" sz="2000" spc="-1">
                <a:solidFill>
                  <a:srgbClr val="000000"/>
                </a:solidFill>
                <a:latin typeface="Calibri" panose="020F0502020204030204" charset="0"/>
                <a:ea typeface="DejaVu Sans"/>
                <a:cs typeface="Calibri" panose="020F0502020204030204" charset="0"/>
                <a:sym typeface="+mn-ea"/>
              </a:rPr>
              <a:t>: Authentication, authorization, access control</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b="1" spc="-1">
                <a:solidFill>
                  <a:srgbClr val="000000"/>
                </a:solidFill>
                <a:latin typeface="Calibri" panose="020F0502020204030204" charset="0"/>
                <a:ea typeface="DejaVu Sans"/>
                <a:cs typeface="Calibri" panose="020F0502020204030204" charset="0"/>
                <a:sym typeface="+mn-ea"/>
              </a:rPr>
              <a:t>APIs</a:t>
            </a:r>
            <a:r>
              <a:rPr lang="en-US" sz="2000" spc="-1">
                <a:solidFill>
                  <a:srgbClr val="000000"/>
                </a:solidFill>
                <a:latin typeface="Calibri" panose="020F0502020204030204" charset="0"/>
                <a:ea typeface="DejaVu Sans"/>
                <a:cs typeface="Calibri" panose="020F0502020204030204" charset="0"/>
                <a:sym typeface="+mn-ea"/>
              </a:rPr>
              <a:t>: Extend and integrate with external applications</a:t>
            </a:r>
            <a:endParaRPr lang="en-US" sz="2000"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Odoo Modular Structure</a:t>
            </a:r>
            <a:endParaRPr lang="en-US" altLang="zh-CN" sz="2400" b="1" dirty="0">
              <a:solidFill>
                <a:srgbClr val="10193C"/>
              </a:solidFill>
              <a:latin typeface="Microsoft YaHei" panose="020B0503020204020204" charset="-122"/>
              <a:ea typeface="Microsoft YaHei" panose="020B0503020204020204" charset="-122"/>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pic>
        <p:nvPicPr>
          <p:cNvPr id="100" name="Picture 99"/>
          <p:cNvPicPr/>
          <p:nvPr/>
        </p:nvPicPr>
        <p:blipFill>
          <a:blip r:embed="rId2"/>
          <a:stretch>
            <a:fillRect/>
          </a:stretch>
        </p:blipFill>
        <p:spPr>
          <a:xfrm>
            <a:off x="181610" y="1487170"/>
            <a:ext cx="8572500" cy="3159760"/>
          </a:xfrm>
          <a:prstGeom prst="rect">
            <a:avLst/>
          </a:prstGeom>
          <a:noFill/>
          <a:ln w="9525">
            <a:noFill/>
          </a:ln>
        </p:spPr>
      </p:pic>
      <p:sp>
        <p:nvSpPr>
          <p:cNvPr id="3" name="Text Box 2"/>
          <p:cNvSpPr txBox="1"/>
          <p:nvPr/>
        </p:nvSpPr>
        <p:spPr>
          <a:xfrm>
            <a:off x="391160" y="4976495"/>
            <a:ext cx="8189595" cy="1191260"/>
          </a:xfrm>
          <a:prstGeom prst="rect">
            <a:avLst/>
          </a:prstGeom>
          <a:noFill/>
        </p:spPr>
        <p:txBody>
          <a:bodyPr wrap="square" rtlCol="0" anchor="t">
            <a:noAutofit/>
          </a:bodyPr>
          <a:p>
            <a:pPr algn="just"/>
            <a:r>
              <a:rPr lang="en-US">
                <a:latin typeface="Calibri" panose="020F0502020204030204" charset="0"/>
                <a:cs typeface="Calibri" panose="020F0502020204030204" charset="0"/>
              </a:rPr>
              <a:t>Odoo architecture supports a standard approach each from a development perspective and a preparation purpose of reading. In essence, a module teams everything associated with one concern in one purposeful entity. it’s comprised of </a:t>
            </a:r>
            <a:r>
              <a:rPr lang="en-US" b="1">
                <a:latin typeface="Calibri" panose="020F0502020204030204" charset="0"/>
                <a:cs typeface="Calibri" panose="020F0502020204030204" charset="0"/>
              </a:rPr>
              <a:t>models</a:t>
            </a:r>
            <a:r>
              <a:rPr lang="en-US">
                <a:latin typeface="Calibri" panose="020F0502020204030204" charset="0"/>
                <a:cs typeface="Calibri" panose="020F0502020204030204" charset="0"/>
              </a:rPr>
              <a:t>, </a:t>
            </a:r>
            <a:r>
              <a:rPr lang="en-US" b="1">
                <a:latin typeface="Calibri" panose="020F0502020204030204" charset="0"/>
                <a:cs typeface="Calibri" panose="020F0502020204030204" charset="0"/>
              </a:rPr>
              <a:t>views</a:t>
            </a:r>
            <a:r>
              <a:rPr lang="en-US">
                <a:latin typeface="Calibri" panose="020F0502020204030204" charset="0"/>
                <a:cs typeface="Calibri" panose="020F0502020204030204" charset="0"/>
              </a:rPr>
              <a:t>, </a:t>
            </a:r>
            <a:r>
              <a:rPr lang="en-US" b="1">
                <a:latin typeface="Calibri" panose="020F0502020204030204" charset="0"/>
                <a:cs typeface="Calibri" panose="020F0502020204030204" charset="0"/>
              </a:rPr>
              <a:t>workflows</a:t>
            </a:r>
            <a:r>
              <a:rPr lang="en-US">
                <a:latin typeface="Calibri" panose="020F0502020204030204" charset="0"/>
                <a:cs typeface="Calibri" panose="020F0502020204030204" charset="0"/>
              </a:rPr>
              <a:t>, and </a:t>
            </a:r>
            <a:r>
              <a:rPr lang="en-US" b="1">
                <a:latin typeface="Calibri" panose="020F0502020204030204" charset="0"/>
                <a:cs typeface="Calibri" panose="020F0502020204030204" charset="0"/>
              </a:rPr>
              <a:t>wizards</a:t>
            </a:r>
            <a:r>
              <a:rPr lang="en-US">
                <a:latin typeface="Calibri" panose="020F0502020204030204" charset="0"/>
                <a:cs typeface="Calibri" panose="020F0502020204030204" charset="0"/>
              </a:rPr>
              <a:t>.</a:t>
            </a:r>
            <a:endParaRPr lang="en-US">
              <a:latin typeface="Calibri" panose="020F05020202040302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7" name="任意多边形 5"/>
          <p:cNvSpPr/>
          <p:nvPr/>
        </p:nvSpPr>
        <p:spPr>
          <a:xfrm flipH="1">
            <a:off x="1524000" y="2305368"/>
            <a:ext cx="4786313"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cxnSp>
        <p:nvCxnSpPr>
          <p:cNvPr id="8"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9" name="文本框 12"/>
          <p:cNvSpPr txBox="1"/>
          <p:nvPr/>
        </p:nvSpPr>
        <p:spPr>
          <a:xfrm>
            <a:off x="2828925" y="3185478"/>
            <a:ext cx="2438400" cy="82994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rPr>
              <a:t>System Scalability</a:t>
            </a:r>
            <a:endParaRPr lang="en-US" altLang="zh-CN" sz="2400" b="1" dirty="0">
              <a:solidFill>
                <a:srgbClr val="10193C"/>
              </a:solidFill>
              <a:latin typeface="Microsoft YaHei" panose="020B0503020204020204" charset="-122"/>
              <a:ea typeface="Microsoft YaHei" panose="020B0503020204020204" charset="-122"/>
            </a:endParaRPr>
          </a:p>
        </p:txBody>
      </p:sp>
      <p:pic>
        <p:nvPicPr>
          <p:cNvPr id="11" name="Picture 10" descr="scheme"/>
          <p:cNvPicPr>
            <a:picLocks noChangeAspect="1"/>
          </p:cNvPicPr>
          <p:nvPr/>
        </p:nvPicPr>
        <p:blipFill>
          <a:blip r:embed="rId2"/>
          <a:stretch>
            <a:fillRect/>
          </a:stretch>
        </p:blipFill>
        <p:spPr>
          <a:xfrm>
            <a:off x="1864360" y="3225800"/>
            <a:ext cx="739775" cy="739775"/>
          </a:xfrm>
          <a:prstGeom prst="rect">
            <a:avLst/>
          </a:prstGeom>
          <a:noFill/>
          <a:ln>
            <a:solidFill>
              <a:schemeClr val="bg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just">
              <a:lnSpc>
                <a:spcPct val="100000"/>
              </a:lnSpc>
            </a:pPr>
            <a:r>
              <a:rPr lang="en-US" sz="2400" b="1" spc="-1">
                <a:solidFill>
                  <a:srgbClr val="000000"/>
                </a:solidFill>
                <a:latin typeface="Calibri" panose="020F0502020204030204" charset="0"/>
                <a:ea typeface="DejaVu Sans"/>
                <a:cs typeface="Calibri" panose="020F0502020204030204" charset="0"/>
                <a:sym typeface="+mn-ea"/>
              </a:rPr>
              <a:t>Ability/Scalability for Customization</a:t>
            </a:r>
            <a:endParaRPr lang="en-US" sz="2400" b="1" spc="-1">
              <a:solidFill>
                <a:srgbClr val="000000"/>
              </a:solidFill>
              <a:latin typeface="Calibri" panose="020F0502020204030204" charset="0"/>
              <a:ea typeface="DejaVu Sans"/>
              <a:cs typeface="Calibri" panose="020F0502020204030204" charset="0"/>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4707890"/>
          </a:xfrm>
          <a:prstGeom prst="rect">
            <a:avLst/>
          </a:prstGeom>
          <a:noFill/>
        </p:spPr>
        <p:txBody>
          <a:bodyPr wrap="square" rtlCol="0">
            <a:spAutoFit/>
          </a:bodyPr>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Flexibility to Customize:</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offers a modular architecture</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Choose and customize specific modules as required</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Configure the system to match unique workflows and processes</a:t>
            </a:r>
            <a:endParaRPr lang="en-US" sz="20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In-House Capacity:</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Ability to modify and tailor the system internally</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Utilize in-house resources, such as developers and IT team</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Customize UI, workflows, reports, and business logic</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Extensibility:</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provides APIs and development tools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Extend system functionality with custom modules or integrations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Develop new features or integrate with existing systems</a:t>
            </a:r>
            <a:endParaRPr lang="en-US" sz="2000"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829945"/>
          </a:xfrm>
          <a:prstGeom prst="rect">
            <a:avLst/>
          </a:prstGeom>
          <a:noFill/>
          <a:ln w="9525">
            <a:noFill/>
          </a:ln>
        </p:spPr>
        <p:txBody>
          <a:bodyPr wrap="square" anchor="t">
            <a:spAutoFit/>
          </a:bodyPr>
          <a:p>
            <a:pPr algn="l">
              <a:lnSpc>
                <a:spcPct val="100000"/>
              </a:lnSpc>
            </a:pPr>
            <a:r>
              <a:rPr lang="en-US" sz="2400" b="1" spc="-1">
                <a:solidFill>
                  <a:srgbClr val="000000"/>
                </a:solidFill>
                <a:latin typeface="Calibri" panose="020F0502020204030204" charset="0"/>
                <a:ea typeface="DejaVu Sans"/>
                <a:cs typeface="Calibri" panose="020F0502020204030204" charset="0"/>
                <a:sym typeface="+mn-ea"/>
              </a:rPr>
              <a:t>Scalability with Bureau, organizations and User Growth</a:t>
            </a:r>
            <a:endParaRPr lang="en-US" sz="2400" b="1" spc="-1">
              <a:solidFill>
                <a:srgbClr val="000000"/>
              </a:solidFill>
              <a:latin typeface="Calibri" panose="020F0502020204030204" charset="0"/>
              <a:ea typeface="DejaVu Sans"/>
              <a:cs typeface="Calibri" panose="020F0502020204030204" charset="0"/>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4707890"/>
          </a:xfrm>
          <a:prstGeom prst="rect">
            <a:avLst/>
          </a:prstGeom>
          <a:noFill/>
        </p:spPr>
        <p:txBody>
          <a:bodyPr wrap="square" rtlCol="0">
            <a:spAutoFit/>
          </a:bodyPr>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System Scalability:</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is designed to accommodate growth</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Scales with the increasing demands of new organizations, agencies or Bureau and users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Handles larger data volumes, transactions, and user loads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b="1" spc="-1">
                <a:solidFill>
                  <a:srgbClr val="000000"/>
                </a:solidFill>
                <a:latin typeface="Calibri" panose="020F0502020204030204" charset="0"/>
                <a:ea typeface="DejaVu Sans"/>
                <a:cs typeface="Calibri" panose="020F0502020204030204" charset="0"/>
                <a:sym typeface="+mn-ea"/>
              </a:rPr>
              <a:t>Performance Optimization:</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Architecture supports high-performance requirements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Efficient database queries and caching mechanisms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Load balancing and server optimization techniques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b="1"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b="1" spc="-1">
                <a:solidFill>
                  <a:srgbClr val="000000"/>
                </a:solidFill>
                <a:latin typeface="Calibri" panose="020F0502020204030204" charset="0"/>
                <a:ea typeface="DejaVu Sans"/>
                <a:cs typeface="Calibri" panose="020F0502020204030204" charset="0"/>
                <a:sym typeface="+mn-ea"/>
              </a:rPr>
              <a:t>Vertical and Horizontal Scaling:</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Vertical scaling: Upgrade hardware resources (CPU, RAM, etc.)</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Horizontal scaling: Distribute workload across multiple servers</a:t>
            </a:r>
            <a:endParaRPr lang="en-US" sz="2000"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7" name="任意多边形 5"/>
          <p:cNvSpPr/>
          <p:nvPr/>
        </p:nvSpPr>
        <p:spPr>
          <a:xfrm flipH="1">
            <a:off x="1524000" y="2305368"/>
            <a:ext cx="4786313"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cxnSp>
        <p:nvCxnSpPr>
          <p:cNvPr id="8"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9" name="文本框 12"/>
          <p:cNvSpPr txBox="1"/>
          <p:nvPr/>
        </p:nvSpPr>
        <p:spPr>
          <a:xfrm>
            <a:off x="2828925" y="3185478"/>
            <a:ext cx="2438400" cy="82994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rPr>
              <a:t>Integration Approach</a:t>
            </a:r>
            <a:endParaRPr lang="en-US" altLang="zh-CN" sz="2400" b="1" dirty="0">
              <a:solidFill>
                <a:srgbClr val="10193C"/>
              </a:solidFill>
              <a:latin typeface="Microsoft YaHei" panose="020B0503020204020204" charset="-122"/>
              <a:ea typeface="Microsoft YaHei" panose="020B0503020204020204" charset="-122"/>
            </a:endParaRPr>
          </a:p>
        </p:txBody>
      </p:sp>
      <p:pic>
        <p:nvPicPr>
          <p:cNvPr id="11" name="Picture 10" descr="scheme"/>
          <p:cNvPicPr>
            <a:picLocks noChangeAspect="1"/>
          </p:cNvPicPr>
          <p:nvPr/>
        </p:nvPicPr>
        <p:blipFill>
          <a:blip r:embed="rId2"/>
          <a:stretch>
            <a:fillRect/>
          </a:stretch>
        </p:blipFill>
        <p:spPr>
          <a:xfrm>
            <a:off x="1864360" y="3225800"/>
            <a:ext cx="739775" cy="739775"/>
          </a:xfrm>
          <a:prstGeom prst="rect">
            <a:avLst/>
          </a:prstGeom>
          <a:noFill/>
          <a:ln>
            <a:solidFill>
              <a:schemeClr val="bg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l">
              <a:lnSpc>
                <a:spcPct val="100000"/>
              </a:lnSpc>
            </a:pPr>
            <a:r>
              <a:rPr lang="en-US" sz="2400" b="1" spc="-1">
                <a:solidFill>
                  <a:srgbClr val="000000"/>
                </a:solidFill>
                <a:latin typeface="Calibri" panose="020F0502020204030204" charset="0"/>
                <a:ea typeface="DejaVu Sans"/>
                <a:cs typeface="Calibri" panose="020F0502020204030204" charset="0"/>
                <a:sym typeface="+mn-ea"/>
              </a:rPr>
              <a:t>Integration Approach with Other Systems</a:t>
            </a:r>
            <a:endParaRPr lang="en-US" sz="2400" b="1" spc="-1">
              <a:solidFill>
                <a:srgbClr val="000000"/>
              </a:solidFill>
              <a:latin typeface="Calibri" panose="020F0502020204030204" charset="0"/>
              <a:ea typeface="DejaVu Sans"/>
              <a:cs typeface="Calibri" panose="020F0502020204030204" charset="0"/>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4707890"/>
          </a:xfrm>
          <a:prstGeom prst="rect">
            <a:avLst/>
          </a:prstGeom>
          <a:noFill/>
        </p:spPr>
        <p:txBody>
          <a:bodyPr wrap="square" rtlCol="0">
            <a:spAutoFit/>
          </a:bodyPr>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API Availability:</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provides comprehensive APIs for integration</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RESTful API, XML-RPC, and other protocols supported</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Enables seamless integration with external systems and services</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Data Synchronization:</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Exchange data between Odoo and other systems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Real-time or scheduled synchronization of information</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Bi-directional data flow for consistency</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Third-Party Integrations:</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supports integration with popular third-party applications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CRM, e-commerce, payment gateways, shipping services, etc.</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Extend functionality and streamline operations</a:t>
            </a:r>
            <a:endParaRPr lang="en-US" sz="2000"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7" name="任意多边形 5"/>
          <p:cNvSpPr/>
          <p:nvPr/>
        </p:nvSpPr>
        <p:spPr>
          <a:xfrm flipH="1">
            <a:off x="1524000" y="2305368"/>
            <a:ext cx="4786313"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cxnSp>
        <p:nvCxnSpPr>
          <p:cNvPr id="8"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9" name="文本框 12"/>
          <p:cNvSpPr txBox="1"/>
          <p:nvPr/>
        </p:nvSpPr>
        <p:spPr>
          <a:xfrm>
            <a:off x="2828925" y="3185478"/>
            <a:ext cx="2438400" cy="82994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rPr>
              <a:t>Feature of the system</a:t>
            </a:r>
            <a:endParaRPr lang="en-US" altLang="zh-CN" sz="2400" b="1" dirty="0">
              <a:solidFill>
                <a:srgbClr val="10193C"/>
              </a:solidFill>
              <a:latin typeface="Microsoft YaHei" panose="020B0503020204020204" charset="-122"/>
              <a:ea typeface="Microsoft YaHei" panose="020B0503020204020204" charset="-122"/>
            </a:endParaRPr>
          </a:p>
        </p:txBody>
      </p:sp>
      <p:pic>
        <p:nvPicPr>
          <p:cNvPr id="11" name="Picture 10" descr="scheme"/>
          <p:cNvPicPr>
            <a:picLocks noChangeAspect="1"/>
          </p:cNvPicPr>
          <p:nvPr/>
        </p:nvPicPr>
        <p:blipFill>
          <a:blip r:embed="rId2"/>
          <a:stretch>
            <a:fillRect/>
          </a:stretch>
        </p:blipFill>
        <p:spPr>
          <a:xfrm>
            <a:off x="1864360" y="3225800"/>
            <a:ext cx="739775" cy="739775"/>
          </a:xfrm>
          <a:prstGeom prst="rect">
            <a:avLst/>
          </a:prstGeom>
          <a:noFill/>
          <a:ln>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Placeholder 11" descr="C:\Users\Yosef\Pictures\contact2.jpegcontact2"/>
          <p:cNvPicPr>
            <a:picLocks noGrp="1" noChangeAspect="1"/>
          </p:cNvPicPr>
          <p:nvPr/>
        </p:nvPicPr>
        <p:blipFill>
          <a:blip r:embed="rId1"/>
          <a:srcRect/>
          <a:stretch>
            <a:fillRect/>
          </a:stretch>
        </p:blipFill>
        <p:spPr>
          <a:xfrm>
            <a:off x="0" y="0"/>
            <a:ext cx="9144000" cy="3576955"/>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1" fmla="*/ 0 w 9144000"/>
              <a:gd name="connsiteY0-2" fmla="*/ 0 h 3176042"/>
              <a:gd name="connsiteX1-3" fmla="*/ 9144000 w 9144000"/>
              <a:gd name="connsiteY1-4" fmla="*/ 0 h 3176042"/>
              <a:gd name="connsiteX2-5" fmla="*/ 9144000 w 9144000"/>
              <a:gd name="connsiteY2-6" fmla="*/ 3176042 h 3176042"/>
              <a:gd name="connsiteX3-7" fmla="*/ 0 w 9144000"/>
              <a:gd name="connsiteY3-8" fmla="*/ 1556792 h 3176042"/>
              <a:gd name="connsiteX4-9" fmla="*/ 0 w 9144000"/>
              <a:gd name="connsiteY4-10" fmla="*/ 0 h 317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pic>
      <p:sp>
        <p:nvSpPr>
          <p:cNvPr id="6" name="TextBox 5"/>
          <p:cNvSpPr txBox="1"/>
          <p:nvPr/>
        </p:nvSpPr>
        <p:spPr>
          <a:xfrm>
            <a:off x="2667000" y="4114800"/>
            <a:ext cx="6104890" cy="2306955"/>
          </a:xfrm>
          <a:prstGeom prst="rect">
            <a:avLst/>
          </a:prstGeom>
          <a:noFill/>
        </p:spPr>
        <p:txBody>
          <a:bodyPr wrap="square" rtlCol="0">
            <a:spAutoFit/>
          </a:bodyPr>
          <a:lstStyle/>
          <a:p>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All three founders having attained MScs in Computer Science and Computer Engineering, our skillset and education has allowed us to work for some great companies and garner a great deal of experience.</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Tria focuses on digitalization of business processes to help the public and private sector  optimize their productivity, increase their efficiency and enhance their customer experience while saving cost and man hours</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We have better understanding expreince on on ERP Bussiness  process</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We also Have better expreince on on mobile and web applications</a:t>
            </a:r>
            <a:b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b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0" name="TextBox 9"/>
          <p:cNvSpPr txBox="1"/>
          <p:nvPr/>
        </p:nvSpPr>
        <p:spPr>
          <a:xfrm>
            <a:off x="685800" y="152400"/>
            <a:ext cx="2148205" cy="1198880"/>
          </a:xfrm>
          <a:prstGeom prst="rect">
            <a:avLst/>
          </a:prstGeom>
          <a:solidFill>
            <a:schemeClr val="accent1">
              <a:alpha val="60000"/>
            </a:schemeClr>
          </a:solidFill>
        </p:spPr>
        <p:txBody>
          <a:bodyPr wrap="square" rtlCol="0">
            <a:spAutoFit/>
          </a:bodyPr>
          <a:lstStyle/>
          <a:p>
            <a:r>
              <a:rPr lang="en-US" altLang="ko-KR" sz="3600" b="1" dirty="0">
                <a:solidFill>
                  <a:schemeClr val="bg1"/>
                </a:solidFill>
                <a:latin typeface="+mj-lt"/>
                <a:cs typeface="Arial" panose="020B0604020202020204" pitchFamily="34" charset="0"/>
              </a:rPr>
              <a:t>About US</a:t>
            </a:r>
            <a:endParaRPr lang="ko-KR" altLang="en-US" sz="3600" b="1" dirty="0">
              <a:solidFill>
                <a:schemeClr val="bg1"/>
              </a:solidFill>
              <a:latin typeface="+mj-lt"/>
              <a:cs typeface="Arial" panose="020B0604020202020204" pitchFamily="34" charset="0"/>
            </a:endParaRPr>
          </a:p>
        </p:txBody>
      </p:sp>
      <p:pic>
        <p:nvPicPr>
          <p:cNvPr id="3" name="Picture 2" descr="triaaa"/>
          <p:cNvPicPr>
            <a:picLocks noChangeAspect="1"/>
          </p:cNvPicPr>
          <p:nvPr/>
        </p:nvPicPr>
        <p:blipFill>
          <a:blip r:embed="rId2"/>
          <a:stretch>
            <a:fillRect/>
          </a:stretch>
        </p:blipFill>
        <p:spPr>
          <a:xfrm>
            <a:off x="304800" y="3763645"/>
            <a:ext cx="2137410" cy="2541905"/>
          </a:xfrm>
          <a:prstGeom prst="rect">
            <a:avLst/>
          </a:prstGeom>
        </p:spPr>
      </p:pic>
      <p:sp>
        <p:nvSpPr>
          <p:cNvPr id="4" name="Text Box 3"/>
          <p:cNvSpPr txBox="1"/>
          <p:nvPr/>
        </p:nvSpPr>
        <p:spPr>
          <a:xfrm>
            <a:off x="304800" y="3118485"/>
            <a:ext cx="5551805" cy="645160"/>
          </a:xfrm>
          <a:prstGeom prst="rect">
            <a:avLst/>
          </a:prstGeom>
          <a:noFill/>
        </p:spPr>
        <p:txBody>
          <a:bodyPr wrap="square" rtlCol="0" anchor="t">
            <a:spAutoFit/>
          </a:bodyPr>
          <a:p>
            <a:r>
              <a:rPr lang="en-GB" altLang="ko-KR" dirty="0">
                <a:solidFill>
                  <a:schemeClr val="tx2"/>
                </a:solidFill>
                <a:latin typeface="Calibri" panose="020F0502020204030204" charset="0"/>
                <a:cs typeface="Calibri" panose="020F0502020204030204" charset="0"/>
                <a:sym typeface="+mn-ea"/>
              </a:rPr>
              <a:t>Tria is a Software Development company founded and managed by enthusiastic team of professionals.</a:t>
            </a:r>
            <a:endParaRPr lang="en-GB" altLang="ko-KR" dirty="0">
              <a:solidFill>
                <a:schemeClr val="tx2"/>
              </a:solidFill>
              <a:latin typeface="Calibri" panose="020F0502020204030204" charset="0"/>
              <a:cs typeface="Calibri" panose="020F0502020204030204" charset="0"/>
              <a:sym typeface="+mn-ea"/>
            </a:endParaRPr>
          </a:p>
        </p:txBody>
      </p:sp>
      <p:pic>
        <p:nvPicPr>
          <p:cNvPr id="5" name="Picture 4" descr="tria-logo"/>
          <p:cNvPicPr>
            <a:picLocks noChangeAspect="1"/>
          </p:cNvPicPr>
          <p:nvPr/>
        </p:nvPicPr>
        <p:blipFill>
          <a:blip r:embed="rId3"/>
          <a:stretch>
            <a:fillRect/>
          </a:stretch>
        </p:blipFill>
        <p:spPr>
          <a:xfrm>
            <a:off x="7086600" y="152400"/>
            <a:ext cx="1921510" cy="680085"/>
          </a:xfrm>
          <a:prstGeom prst="rect">
            <a:avLst/>
          </a:prstGeom>
          <a:ln>
            <a:solidFill>
              <a:schemeClr val="accent1"/>
            </a:solidFill>
          </a:ln>
        </p:spPr>
      </p:pic>
      <p:sp>
        <p:nvSpPr>
          <p:cNvPr id="15" name="object 9"/>
          <p:cNvSpPr txBox="1"/>
          <p:nvPr/>
        </p:nvSpPr>
        <p:spPr>
          <a:xfrm>
            <a:off x="61595" y="6477000"/>
            <a:ext cx="9082405" cy="227965"/>
          </a:xfrm>
          <a:prstGeom prst="rect">
            <a:avLst/>
          </a:prstGeom>
        </p:spPr>
        <p:txBody>
          <a:bodyPr vert="horz" wrap="square" lIns="0" tIns="12700" rIns="0" bIns="0" rtlCol="0">
            <a:spAutoFit/>
          </a:bodyPr>
          <a:p>
            <a:pPr marL="12700" algn="ctr">
              <a:lnSpc>
                <a:spcPct val="100000"/>
              </a:lnSpc>
              <a:spcBef>
                <a:spcPts val="100"/>
              </a:spcBef>
              <a:tabLst>
                <a:tab pos="1684655" algn="l"/>
                <a:tab pos="6382385" algn="l"/>
              </a:tabLst>
            </a:pPr>
            <a:r>
              <a:rPr lang="en-US" sz="1400">
                <a:solidFill>
                  <a:schemeClr val="tx2"/>
                </a:solidFill>
                <a:latin typeface="Calibri Light" panose="020F0302020204030204" charset="0"/>
                <a:cs typeface="Calibri Light" panose="020F0302020204030204" charset="0"/>
              </a:rPr>
              <a:t>© Copyright 2023. Tria Trading PLC. All rights reserved.</a:t>
            </a:r>
            <a:endParaRPr lang="en-US" sz="1400">
              <a:solidFill>
                <a:schemeClr val="tx2"/>
              </a:solidFill>
              <a:latin typeface="Calibri Light" panose="020F0302020204030204" charset="0"/>
              <a:cs typeface="Calibri Light" panose="020F030202020403020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l">
              <a:lnSpc>
                <a:spcPct val="100000"/>
              </a:lnSpc>
            </a:pPr>
            <a:r>
              <a:rPr lang="en-US" sz="2400" b="1" spc="-1">
                <a:solidFill>
                  <a:srgbClr val="000000"/>
                </a:solidFill>
                <a:latin typeface="Calibri" panose="020F0502020204030204" charset="0"/>
                <a:ea typeface="DejaVu Sans"/>
                <a:cs typeface="Calibri" panose="020F0502020204030204" charset="0"/>
                <a:sym typeface="+mn-ea"/>
              </a:rPr>
              <a:t>Features of the System</a:t>
            </a:r>
            <a:endParaRPr lang="en-US" sz="2400" b="1" spc="-1">
              <a:solidFill>
                <a:srgbClr val="000000"/>
              </a:solidFill>
              <a:latin typeface="Calibri" panose="020F0502020204030204" charset="0"/>
              <a:ea typeface="DejaVu Sans"/>
              <a:cs typeface="Calibri" panose="020F0502020204030204" charset="0"/>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6247130"/>
          </a:xfrm>
          <a:prstGeom prst="rect">
            <a:avLst/>
          </a:prstGeom>
          <a:noFill/>
        </p:spPr>
        <p:txBody>
          <a:bodyPr wrap="square" rtlCol="0">
            <a:spAutoFit/>
          </a:bodyPr>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Comprehensive Suite of Applications:</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offers a wide range of integrated business applications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All-in-one solution for streamlined operations</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Modular and Customizable:</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Select and customize modules as per specific requirements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Tailor the system to match unique workflows and processes</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User-Friendly Interface:</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Intuitive and user-friendly interface design</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Easy navigation, consistent layout, and responsive UI</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Best Practice Implementation:</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follows industry best practices in system design and functionality</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Incorporates standard business processes and workflows</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l">
              <a:lnSpc>
                <a:spcPct val="100000"/>
              </a:lnSpc>
            </a:pPr>
            <a:r>
              <a:rPr lang="en-US" sz="2400" b="1" spc="-1">
                <a:solidFill>
                  <a:srgbClr val="000000"/>
                </a:solidFill>
                <a:latin typeface="Calibri" panose="020F0502020204030204" charset="0"/>
                <a:ea typeface="DejaVu Sans"/>
                <a:cs typeface="Calibri" panose="020F0502020204030204" charset="0"/>
                <a:sym typeface="+mn-ea"/>
              </a:rPr>
              <a:t>Features of the System</a:t>
            </a:r>
            <a:endParaRPr lang="en-US" sz="2400" b="1" spc="-1">
              <a:solidFill>
                <a:srgbClr val="000000"/>
              </a:solidFill>
              <a:latin typeface="Calibri" panose="020F0502020204030204" charset="0"/>
              <a:ea typeface="DejaVu Sans"/>
              <a:cs typeface="Calibri" panose="020F0502020204030204" charset="0"/>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5631180"/>
          </a:xfrm>
          <a:prstGeom prst="rect">
            <a:avLst/>
          </a:prstGeom>
          <a:noFill/>
        </p:spPr>
        <p:txBody>
          <a:bodyPr wrap="square" rtlCol="0">
            <a:spAutoFit/>
          </a:bodyPr>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b="1">
                <a:latin typeface="Calibri" panose="020F0502020204030204" charset="0"/>
                <a:cs typeface="Calibri" panose="020F0502020204030204" charset="0"/>
                <a:sym typeface="+mn-ea"/>
              </a:rPr>
              <a:t>Real-Time Reporting:</a:t>
            </a:r>
            <a:r>
              <a:rPr lang="en-US" sz="2000">
                <a:latin typeface="Calibri" panose="020F0502020204030204" charset="0"/>
                <a:cs typeface="Calibri" panose="020F0502020204030204" charset="0"/>
                <a:sym typeface="+mn-ea"/>
              </a:rPr>
              <a:t> </a:t>
            </a:r>
            <a:endParaRPr lang="en-US" sz="2000">
              <a:latin typeface="Calibri" panose="020F0502020204030204" charset="0"/>
              <a:cs typeface="Calibri" panose="020F0502020204030204" charset="0"/>
              <a:sym typeface="+mn-ea"/>
            </a:endParaRPr>
          </a:p>
          <a:p>
            <a:pPr marL="342900" indent="-342900" algn="just">
              <a:lnSpc>
                <a:spcPct val="100000"/>
              </a:lnSpc>
              <a:buFont typeface="Arial" panose="020B0604020202020204" pitchFamily="34" charset="0"/>
              <a:buChar char="•"/>
            </a:pPr>
            <a:r>
              <a:rPr lang="en-US" sz="2000">
                <a:latin typeface="Calibri" panose="020F0502020204030204" charset="0"/>
                <a:cs typeface="Calibri" panose="020F0502020204030204" charset="0"/>
                <a:sym typeface="+mn-ea"/>
              </a:rPr>
              <a:t>Odoo reporting is capable of generating reports in real-time, providing users with up-to-date information to make informed decisions</a:t>
            </a:r>
            <a:r>
              <a:rPr lang="en-US">
                <a:latin typeface="Calibri" panose="020F0502020204030204" charset="0"/>
                <a:cs typeface="Calibri" panose="020F0502020204030204" charset="0"/>
                <a:sym typeface="+mn-ea"/>
              </a:rPr>
              <a:t>.</a:t>
            </a:r>
            <a:endParaRPr lang="en-US">
              <a:latin typeface="Calibri" panose="020F0502020204030204" charset="0"/>
              <a:cs typeface="Calibri" panose="020F0502020204030204" charset="0"/>
              <a:sym typeface="+mn-ea"/>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a:latin typeface="Calibri" panose="020F0502020204030204" charset="0"/>
                <a:cs typeface="Calibri" panose="020F0502020204030204" charset="0"/>
                <a:sym typeface="+mn-ea"/>
              </a:rPr>
              <a:t>Multi-Language Support:</a:t>
            </a:r>
            <a:r>
              <a:rPr lang="en-US" sz="2000">
                <a:latin typeface="Calibri" panose="020F0502020204030204" charset="0"/>
                <a:cs typeface="Calibri" panose="020F0502020204030204" charset="0"/>
                <a:sym typeface="+mn-ea"/>
              </a:rPr>
              <a:t> </a:t>
            </a:r>
            <a:endParaRPr lang="en-US" sz="2000">
              <a:latin typeface="Calibri" panose="020F0502020204030204" charset="0"/>
              <a:cs typeface="Calibri" panose="020F0502020204030204" charset="0"/>
              <a:sym typeface="+mn-ea"/>
            </a:endParaRPr>
          </a:p>
          <a:p>
            <a:pPr marL="342900" indent="-342900" algn="just">
              <a:lnSpc>
                <a:spcPct val="100000"/>
              </a:lnSpc>
              <a:buFont typeface="Arial" panose="020B0604020202020204" pitchFamily="34" charset="0"/>
              <a:buChar char="•"/>
            </a:pPr>
            <a:r>
              <a:rPr lang="en-US" sz="2000">
                <a:latin typeface="Calibri" panose="020F0502020204030204" charset="0"/>
                <a:cs typeface="Calibri" panose="020F0502020204030204" charset="0"/>
                <a:sym typeface="+mn-ea"/>
              </a:rPr>
              <a:t>it supports multiple languages, including ethiopian local languages (Amharic, Tigrigna, Oromifa, Somali, Afar etc). the multi language support is for the entire sub-system user can use the system with his prefered language.</a:t>
            </a:r>
            <a:endParaRPr lang="en-US" sz="2000">
              <a:latin typeface="Calibri" panose="020F0502020204030204" charset="0"/>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a:latin typeface="Calibri" panose="020F0502020204030204" charset="0"/>
              <a:cs typeface="Calibri" panose="020F0502020204030204" charset="0"/>
              <a:sym typeface="+mn-ea"/>
            </a:endParaRPr>
          </a:p>
          <a:p>
            <a:pPr indent="0" algn="just">
              <a:lnSpc>
                <a:spcPct val="100000"/>
              </a:lnSpc>
              <a:buFont typeface="Arial" panose="020B0604020202020204" pitchFamily="34" charset="0"/>
              <a:buNone/>
            </a:pPr>
            <a:r>
              <a:rPr lang="en-US" sz="2000" b="1" spc="-1">
                <a:solidFill>
                  <a:srgbClr val="000000"/>
                </a:solidFill>
                <a:latin typeface="Calibri" panose="020F0502020204030204" charset="0"/>
                <a:ea typeface="DejaVu Sans"/>
                <a:cs typeface="Calibri" panose="020F0502020204030204" charset="0"/>
                <a:sym typeface="+mn-ea"/>
              </a:rPr>
              <a:t>Multi-Organization management:</a:t>
            </a:r>
            <a:r>
              <a:rPr lang="en-US" sz="2000" spc="-1">
                <a:solidFill>
                  <a:srgbClr val="000000"/>
                </a:solidFill>
                <a:latin typeface="Calibri" panose="020F0502020204030204" charset="0"/>
                <a:ea typeface="DejaVu Sans"/>
                <a:cs typeface="Calibri" panose="020F0502020204030204" charset="0"/>
                <a:sym typeface="+mn-ea"/>
              </a:rPr>
              <a:t> </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our system allows users to manage multiple companies, organizations, public and private sectors, Bureau’s and Agencies from a single application. Users can create separate databases, manage different chart of accounts, and configure different settings for each company.</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a:latin typeface="Calibri" panose="020F0502020204030204" charset="0"/>
              <a:cs typeface="Calibri" panose="020F0502020204030204" charset="0"/>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pPr algn="l"/>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pPr algn="l"/>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pPr algn="l">
              <a:lnSpc>
                <a:spcPct val="100000"/>
              </a:lnSpc>
            </a:pPr>
            <a:r>
              <a:rPr lang="en-US" sz="2400" b="1" spc="-1">
                <a:solidFill>
                  <a:srgbClr val="000000"/>
                </a:solidFill>
                <a:latin typeface="Calibri" panose="020F0502020204030204" charset="0"/>
                <a:ea typeface="DejaVu Sans"/>
                <a:cs typeface="Calibri" panose="020F0502020204030204" charset="0"/>
                <a:sym typeface="+mn-ea"/>
              </a:rPr>
              <a:t>Features of the System</a:t>
            </a:r>
            <a:endParaRPr lang="en-US" sz="2400" b="1" spc="-1">
              <a:solidFill>
                <a:srgbClr val="000000"/>
              </a:solidFill>
              <a:latin typeface="Calibri" panose="020F0502020204030204" charset="0"/>
              <a:ea typeface="DejaVu Sans"/>
              <a:cs typeface="Calibri" panose="020F0502020204030204" charset="0"/>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8193405" cy="6554470"/>
          </a:xfrm>
          <a:prstGeom prst="rect">
            <a:avLst/>
          </a:prstGeom>
          <a:noFill/>
        </p:spPr>
        <p:txBody>
          <a:bodyPr wrap="square" rtlCol="0">
            <a:spAutoFit/>
          </a:bodyPr>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b="1" spc="-1">
                <a:solidFill>
                  <a:srgbClr val="000000"/>
                </a:solidFill>
                <a:latin typeface="Calibri" panose="020F0502020204030204" charset="0"/>
                <a:ea typeface="DejaVu Sans"/>
                <a:cs typeface="Calibri" panose="020F0502020204030204" charset="0"/>
                <a:sym typeface="+mn-ea"/>
              </a:rPr>
              <a:t>Centralized data management:</a:t>
            </a:r>
            <a:r>
              <a:rPr lang="en-US" sz="2000" spc="-1">
                <a:solidFill>
                  <a:srgbClr val="000000"/>
                </a:solidFill>
                <a:latin typeface="Calibri" panose="020F0502020204030204" charset="0"/>
                <a:ea typeface="DejaVu Sans"/>
                <a:cs typeface="Calibri" panose="020F0502020204030204" charset="0"/>
                <a:sym typeface="+mn-ea"/>
              </a:rPr>
              <a:t> </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we provides a centralized database for all the bireau’s, offices and agencies. This enables users to access and manage data across multiple organization with ease.</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Customizable reports:</a:t>
            </a:r>
            <a:r>
              <a:rPr lang="en-US" sz="2000" spc="-1">
                <a:solidFill>
                  <a:srgbClr val="000000"/>
                </a:solidFill>
                <a:latin typeface="Calibri" panose="020F0502020204030204" charset="0"/>
                <a:ea typeface="DejaVu Sans"/>
                <a:cs typeface="Calibri" panose="020F0502020204030204" charset="0"/>
                <a:sym typeface="+mn-ea"/>
              </a:rPr>
              <a:t> </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Odoo allows users to create customized reports for each organization, which enables users to get a clear picture of each bureau and office financial performance.</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spc="-1">
              <a:solidFill>
                <a:srgbClr val="000000"/>
              </a:solidFill>
              <a:latin typeface="Calibri" panose="020F0502020204030204" charset="0"/>
              <a:ea typeface="DejaVu Sans"/>
              <a:cs typeface="Calibri" panose="020F0502020204030204" charset="0"/>
              <a:sym typeface="+mn-ea"/>
            </a:endParaRPr>
          </a:p>
          <a:p>
            <a:pPr indent="0" algn="just">
              <a:lnSpc>
                <a:spcPct val="100000"/>
              </a:lnSpc>
              <a:buFont typeface="Arial" panose="020B0604020202020204" pitchFamily="34" charset="0"/>
              <a:buNone/>
            </a:pPr>
            <a:r>
              <a:rPr lang="en-US" sz="2000" b="1" spc="-1">
                <a:solidFill>
                  <a:srgbClr val="000000"/>
                </a:solidFill>
                <a:latin typeface="Calibri" panose="020F0502020204030204" charset="0"/>
                <a:ea typeface="DejaVu Sans"/>
                <a:cs typeface="Calibri" panose="020F0502020204030204" charset="0"/>
                <a:sym typeface="+mn-ea"/>
              </a:rPr>
              <a:t>Third-Party Integrations:</a:t>
            </a:r>
            <a:r>
              <a:rPr lang="en-US" sz="2000" spc="-1">
                <a:solidFill>
                  <a:srgbClr val="000000"/>
                </a:solidFill>
                <a:latin typeface="Calibri" panose="020F0502020204030204" charset="0"/>
                <a:ea typeface="DejaVu Sans"/>
                <a:cs typeface="Calibri" panose="020F0502020204030204" charset="0"/>
                <a:sym typeface="+mn-ea"/>
              </a:rPr>
              <a:t> </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the system supports seamless integration with a variety of third-party systems, such as payment gateways, shipping providers, marketing tools, and more. </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endParaRPr lang="en-US" sz="2000">
              <a:latin typeface="Calibri" panose="020F0502020204030204" charset="0"/>
              <a:cs typeface="Calibri" panose="020F0502020204030204" charset="0"/>
              <a:sym typeface="+mn-ea"/>
            </a:endParaRPr>
          </a:p>
          <a:p>
            <a:pPr algn="just">
              <a:lnSpc>
                <a:spcPct val="100000"/>
              </a:lnSpc>
            </a:pPr>
            <a:r>
              <a:rPr lang="en-US" sz="2000" b="1" spc="-1">
                <a:solidFill>
                  <a:srgbClr val="000000"/>
                </a:solidFill>
                <a:latin typeface="Calibri" panose="020F0502020204030204" charset="0"/>
                <a:ea typeface="DejaVu Sans"/>
                <a:cs typeface="Calibri" panose="020F0502020204030204" charset="0"/>
                <a:sym typeface="+mn-ea"/>
              </a:rPr>
              <a:t>Community Support and Updates:</a:t>
            </a:r>
            <a:endParaRPr lang="en-US" sz="2000" b="1"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Regular updates, bug fixes, and security patches</a:t>
            </a:r>
            <a:endParaRPr lang="en-US" sz="2000" spc="-1">
              <a:solidFill>
                <a:srgbClr val="000000"/>
              </a:solidFill>
              <a:latin typeface="Calibri" panose="020F0502020204030204" charset="0"/>
              <a:ea typeface="DejaVu Sans"/>
              <a:cs typeface="Calibri" panose="020F0502020204030204" charset="0"/>
              <a:sym typeface="+mn-ea"/>
            </a:endParaRPr>
          </a:p>
          <a:p>
            <a:pPr marL="342900" indent="-342900" algn="just">
              <a:lnSpc>
                <a:spcPct val="100000"/>
              </a:lnSpc>
              <a:buFont typeface="Arial" panose="020B0604020202020204" pitchFamily="34" charset="0"/>
              <a:buChar char="•"/>
            </a:pPr>
            <a:r>
              <a:rPr lang="en-US" sz="2000" spc="-1">
                <a:solidFill>
                  <a:srgbClr val="000000"/>
                </a:solidFill>
                <a:latin typeface="Calibri" panose="020F0502020204030204" charset="0"/>
                <a:ea typeface="DejaVu Sans"/>
                <a:cs typeface="Calibri" panose="020F0502020204030204" charset="0"/>
                <a:sym typeface="+mn-ea"/>
              </a:rPr>
              <a:t>Access to community-driven modules and enhancements</a:t>
            </a:r>
            <a:endParaRPr lang="en-US" sz="2000" spc="-1">
              <a:solidFill>
                <a:srgbClr val="000000"/>
              </a:solidFill>
              <a:latin typeface="Calibri" panose="020F0502020204030204" charset="0"/>
              <a:ea typeface="DejaVu Sans"/>
              <a:cs typeface="Calibri" panose="020F0502020204030204" charset="0"/>
              <a:sym typeface="+mn-ea"/>
            </a:endParaRPr>
          </a:p>
          <a:p>
            <a:pPr algn="just">
              <a:lnSpc>
                <a:spcPct val="100000"/>
              </a:lnSpc>
            </a:pPr>
            <a:endParaRPr lang="en-US" sz="2000">
              <a:latin typeface="Calibri" panose="020F0502020204030204" charset="0"/>
              <a:cs typeface="Calibri" panose="020F0502020204030204" charset="0"/>
            </a:endParaRPr>
          </a:p>
          <a:p>
            <a:pPr algn="just">
              <a:lnSpc>
                <a:spcPct val="100000"/>
              </a:lnSpc>
            </a:pPr>
            <a:endParaRPr lang="en-US" sz="2000" b="1" spc="-1">
              <a:solidFill>
                <a:srgbClr val="000000"/>
              </a:solidFill>
              <a:latin typeface="Calibri" panose="020F0502020204030204" charset="0"/>
              <a:ea typeface="DejaVu Sans"/>
              <a:cs typeface="Calibri" panose="020F0502020204030204" charset="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40325"/>
          </a:xfrm>
          <a:prstGeom prst="rect">
            <a:avLst/>
          </a:prstGeom>
          <a:blipFill>
            <a:blip r:embed="rId1" cstate="print"/>
            <a:stretch>
              <a:fillRect/>
            </a:stretch>
          </a:blipFill>
        </p:spPr>
        <p:txBody>
          <a:bodyPr wrap="square" lIns="0" tIns="0" rIns="0" bIns="0" rtlCol="0"/>
          <a:lstStyle/>
          <a:p/>
        </p:txBody>
      </p:sp>
      <p:sp>
        <p:nvSpPr>
          <p:cNvPr id="7"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9" name="object 2"/>
          <p:cNvSpPr txBox="1">
            <a:spLocks noGrp="1"/>
          </p:cNvSpPr>
          <p:nvPr>
            <p:ph type="title"/>
          </p:nvPr>
        </p:nvSpPr>
        <p:spPr>
          <a:xfrm>
            <a:off x="232409" y="304800"/>
            <a:ext cx="8679180" cy="505460"/>
          </a:xfrm>
          <a:prstGeom prst="rect">
            <a:avLst/>
          </a:prstGeom>
        </p:spPr>
        <p:txBody>
          <a:bodyPr vert="horz" wrap="square" lIns="0" tIns="13335" rIns="0" bIns="0" rtlCol="0">
            <a:spAutoFit/>
          </a:bodyPr>
          <a:lstStyle/>
          <a:p>
            <a:pPr marL="12700">
              <a:lnSpc>
                <a:spcPct val="100000"/>
              </a:lnSpc>
              <a:spcBef>
                <a:spcPts val="105"/>
              </a:spcBef>
            </a:pPr>
            <a:r>
              <a:rPr spc="-5" dirty="0">
                <a:sym typeface="+mn-ea"/>
              </a:rPr>
              <a:t>TRIA</a:t>
            </a:r>
            <a:r>
              <a:rPr lang="en-US" spc="-5" dirty="0">
                <a:sym typeface="+mn-ea"/>
              </a:rPr>
              <a:t> ERP Base System Solution</a:t>
            </a:r>
            <a:endParaRPr lang="en-US" spc="-5" dirty="0">
              <a:solidFill>
                <a:srgbClr val="555A3B"/>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409" y="304800"/>
            <a:ext cx="8679180" cy="505460"/>
          </a:xfrm>
          <a:prstGeom prst="rect">
            <a:avLst/>
          </a:prstGeom>
        </p:spPr>
        <p:txBody>
          <a:bodyPr vert="horz" wrap="square" lIns="0" tIns="13335" rIns="0" bIns="0" rtlCol="0">
            <a:spAutoFit/>
          </a:bodyPr>
          <a:lstStyle/>
          <a:p>
            <a:pPr marL="12700">
              <a:lnSpc>
                <a:spcPct val="100000"/>
              </a:lnSpc>
              <a:spcBef>
                <a:spcPts val="105"/>
              </a:spcBef>
            </a:pPr>
            <a:r>
              <a:rPr spc="-5" dirty="0">
                <a:solidFill>
                  <a:srgbClr val="555A3B"/>
                </a:solidFill>
              </a:rPr>
              <a:t>TRIA ERP Accounting System</a:t>
            </a:r>
            <a:r>
              <a:rPr spc="10" dirty="0">
                <a:solidFill>
                  <a:srgbClr val="555A3B"/>
                </a:solidFill>
              </a:rPr>
              <a:t> </a:t>
            </a:r>
            <a:r>
              <a:rPr spc="-5" dirty="0">
                <a:solidFill>
                  <a:srgbClr val="555A3B"/>
                </a:solidFill>
              </a:rPr>
              <a:t>Solution</a:t>
            </a:r>
            <a:endParaRPr spc="-5" dirty="0">
              <a:solidFill>
                <a:srgbClr val="555A3B"/>
              </a:solidFill>
            </a:endParaRPr>
          </a:p>
        </p:txBody>
      </p:sp>
      <p:sp>
        <p:nvSpPr>
          <p:cNvPr id="4" name="object 4"/>
          <p:cNvSpPr/>
          <p:nvPr/>
        </p:nvSpPr>
        <p:spPr>
          <a:xfrm>
            <a:off x="0" y="1143000"/>
            <a:ext cx="9144000" cy="5132705"/>
          </a:xfrm>
          <a:prstGeom prst="rect">
            <a:avLst/>
          </a:prstGeom>
          <a:blipFill>
            <a:blip r:embed="rId1" cstate="print"/>
            <a:stretch>
              <a:fillRect/>
            </a:stretch>
          </a:blipFill>
        </p:spPr>
        <p:txBody>
          <a:bodyPr wrap="square" lIns="0" tIns="0" rIns="0" bIns="0" rtlCol="0"/>
          <a:lstStyle/>
          <a:p/>
        </p:txBody>
      </p:sp>
      <p:sp>
        <p:nvSpPr>
          <p:cNvPr id="8"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1143000"/>
            <a:ext cx="9144000" cy="5140452"/>
            <a:chOff x="0" y="1143000"/>
            <a:chExt cx="9144000" cy="5140452"/>
          </a:xfrm>
        </p:grpSpPr>
        <p:sp>
          <p:nvSpPr>
            <p:cNvPr id="4" name="object 4"/>
            <p:cNvSpPr/>
            <p:nvPr/>
          </p:nvSpPr>
          <p:spPr>
            <a:xfrm>
              <a:off x="0" y="1143000"/>
              <a:ext cx="9144000" cy="514045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6781800" y="5715000"/>
              <a:ext cx="2247900" cy="50291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6769100" y="5702300"/>
              <a:ext cx="2273300" cy="528320"/>
            </a:xfrm>
            <a:custGeom>
              <a:avLst/>
              <a:gdLst/>
              <a:ahLst/>
              <a:cxnLst/>
              <a:rect l="l" t="t" r="r" b="b"/>
              <a:pathLst>
                <a:path w="2273300" h="528320">
                  <a:moveTo>
                    <a:pt x="8890" y="521970"/>
                  </a:moveTo>
                  <a:lnTo>
                    <a:pt x="0" y="521970"/>
                  </a:lnTo>
                  <a:lnTo>
                    <a:pt x="0" y="509270"/>
                  </a:lnTo>
                  <a:lnTo>
                    <a:pt x="12700" y="509270"/>
                  </a:lnTo>
                  <a:lnTo>
                    <a:pt x="12700" y="515620"/>
                  </a:lnTo>
                  <a:lnTo>
                    <a:pt x="8890" y="515620"/>
                  </a:lnTo>
                  <a:lnTo>
                    <a:pt x="8890" y="521970"/>
                  </a:lnTo>
                  <a:close/>
                </a:path>
                <a:path w="2273300" h="528320">
                  <a:moveTo>
                    <a:pt x="21590" y="528320"/>
                  </a:moveTo>
                  <a:lnTo>
                    <a:pt x="8890" y="528320"/>
                  </a:lnTo>
                  <a:lnTo>
                    <a:pt x="8890" y="515620"/>
                  </a:lnTo>
                  <a:lnTo>
                    <a:pt x="12700" y="515620"/>
                  </a:lnTo>
                  <a:lnTo>
                    <a:pt x="12700" y="521970"/>
                  </a:lnTo>
                  <a:lnTo>
                    <a:pt x="21590" y="521970"/>
                  </a:lnTo>
                  <a:lnTo>
                    <a:pt x="21590" y="528320"/>
                  </a:lnTo>
                  <a:close/>
                </a:path>
                <a:path w="2273300" h="528320">
                  <a:moveTo>
                    <a:pt x="21590" y="521970"/>
                  </a:moveTo>
                  <a:lnTo>
                    <a:pt x="12700" y="521970"/>
                  </a:lnTo>
                  <a:lnTo>
                    <a:pt x="12700" y="515620"/>
                  </a:lnTo>
                  <a:lnTo>
                    <a:pt x="21590" y="515620"/>
                  </a:lnTo>
                  <a:lnTo>
                    <a:pt x="21590" y="521970"/>
                  </a:lnTo>
                  <a:close/>
                </a:path>
                <a:path w="2273300" h="528320">
                  <a:moveTo>
                    <a:pt x="12700" y="496570"/>
                  </a:moveTo>
                  <a:lnTo>
                    <a:pt x="0" y="496570"/>
                  </a:lnTo>
                  <a:lnTo>
                    <a:pt x="0" y="483870"/>
                  </a:lnTo>
                  <a:lnTo>
                    <a:pt x="12700" y="483870"/>
                  </a:lnTo>
                  <a:lnTo>
                    <a:pt x="12700" y="496570"/>
                  </a:lnTo>
                  <a:close/>
                </a:path>
                <a:path w="2273300" h="528320">
                  <a:moveTo>
                    <a:pt x="12700" y="471170"/>
                  </a:moveTo>
                  <a:lnTo>
                    <a:pt x="0" y="471170"/>
                  </a:lnTo>
                  <a:lnTo>
                    <a:pt x="0" y="458470"/>
                  </a:lnTo>
                  <a:lnTo>
                    <a:pt x="12700" y="458470"/>
                  </a:lnTo>
                  <a:lnTo>
                    <a:pt x="12700" y="471170"/>
                  </a:lnTo>
                  <a:close/>
                </a:path>
                <a:path w="2273300" h="528320">
                  <a:moveTo>
                    <a:pt x="12700" y="445770"/>
                  </a:moveTo>
                  <a:lnTo>
                    <a:pt x="0" y="445770"/>
                  </a:lnTo>
                  <a:lnTo>
                    <a:pt x="0" y="433070"/>
                  </a:lnTo>
                  <a:lnTo>
                    <a:pt x="12700" y="433070"/>
                  </a:lnTo>
                  <a:lnTo>
                    <a:pt x="12700" y="445770"/>
                  </a:lnTo>
                  <a:close/>
                </a:path>
                <a:path w="2273300" h="528320">
                  <a:moveTo>
                    <a:pt x="12700" y="420370"/>
                  </a:moveTo>
                  <a:lnTo>
                    <a:pt x="0" y="420370"/>
                  </a:lnTo>
                  <a:lnTo>
                    <a:pt x="0" y="407670"/>
                  </a:lnTo>
                  <a:lnTo>
                    <a:pt x="12700" y="407670"/>
                  </a:lnTo>
                  <a:lnTo>
                    <a:pt x="12700" y="420370"/>
                  </a:lnTo>
                  <a:close/>
                </a:path>
                <a:path w="2273300" h="528320">
                  <a:moveTo>
                    <a:pt x="12700" y="394970"/>
                  </a:moveTo>
                  <a:lnTo>
                    <a:pt x="0" y="394970"/>
                  </a:lnTo>
                  <a:lnTo>
                    <a:pt x="0" y="382270"/>
                  </a:lnTo>
                  <a:lnTo>
                    <a:pt x="12700" y="382270"/>
                  </a:lnTo>
                  <a:lnTo>
                    <a:pt x="12700" y="394970"/>
                  </a:lnTo>
                  <a:close/>
                </a:path>
                <a:path w="2273300" h="528320">
                  <a:moveTo>
                    <a:pt x="12700" y="369570"/>
                  </a:moveTo>
                  <a:lnTo>
                    <a:pt x="0" y="369570"/>
                  </a:lnTo>
                  <a:lnTo>
                    <a:pt x="0" y="356870"/>
                  </a:lnTo>
                  <a:lnTo>
                    <a:pt x="12700" y="356870"/>
                  </a:lnTo>
                  <a:lnTo>
                    <a:pt x="12700" y="369570"/>
                  </a:lnTo>
                  <a:close/>
                </a:path>
                <a:path w="2273300" h="528320">
                  <a:moveTo>
                    <a:pt x="12700" y="344170"/>
                  </a:moveTo>
                  <a:lnTo>
                    <a:pt x="0" y="344170"/>
                  </a:lnTo>
                  <a:lnTo>
                    <a:pt x="0" y="331470"/>
                  </a:lnTo>
                  <a:lnTo>
                    <a:pt x="12700" y="331470"/>
                  </a:lnTo>
                  <a:lnTo>
                    <a:pt x="12700" y="344170"/>
                  </a:lnTo>
                  <a:close/>
                </a:path>
                <a:path w="2273300" h="528320">
                  <a:moveTo>
                    <a:pt x="12700" y="318770"/>
                  </a:moveTo>
                  <a:lnTo>
                    <a:pt x="0" y="318770"/>
                  </a:lnTo>
                  <a:lnTo>
                    <a:pt x="0" y="306070"/>
                  </a:lnTo>
                  <a:lnTo>
                    <a:pt x="12700" y="306070"/>
                  </a:lnTo>
                  <a:lnTo>
                    <a:pt x="12700" y="318770"/>
                  </a:lnTo>
                  <a:close/>
                </a:path>
                <a:path w="2273300" h="528320">
                  <a:moveTo>
                    <a:pt x="12700" y="293370"/>
                  </a:moveTo>
                  <a:lnTo>
                    <a:pt x="0" y="293370"/>
                  </a:lnTo>
                  <a:lnTo>
                    <a:pt x="0" y="280670"/>
                  </a:lnTo>
                  <a:lnTo>
                    <a:pt x="12700" y="280670"/>
                  </a:lnTo>
                  <a:lnTo>
                    <a:pt x="12700" y="293370"/>
                  </a:lnTo>
                  <a:close/>
                </a:path>
                <a:path w="2273300" h="528320">
                  <a:moveTo>
                    <a:pt x="12700" y="267970"/>
                  </a:moveTo>
                  <a:lnTo>
                    <a:pt x="0" y="267970"/>
                  </a:lnTo>
                  <a:lnTo>
                    <a:pt x="0" y="255270"/>
                  </a:lnTo>
                  <a:lnTo>
                    <a:pt x="12700" y="255270"/>
                  </a:lnTo>
                  <a:lnTo>
                    <a:pt x="12700" y="267970"/>
                  </a:lnTo>
                  <a:close/>
                </a:path>
                <a:path w="2273300" h="528320">
                  <a:moveTo>
                    <a:pt x="12700" y="242570"/>
                  </a:moveTo>
                  <a:lnTo>
                    <a:pt x="0" y="242570"/>
                  </a:lnTo>
                  <a:lnTo>
                    <a:pt x="0" y="229870"/>
                  </a:lnTo>
                  <a:lnTo>
                    <a:pt x="12700" y="229870"/>
                  </a:lnTo>
                  <a:lnTo>
                    <a:pt x="12700" y="242570"/>
                  </a:lnTo>
                  <a:close/>
                </a:path>
                <a:path w="2273300" h="528320">
                  <a:moveTo>
                    <a:pt x="12700" y="217170"/>
                  </a:moveTo>
                  <a:lnTo>
                    <a:pt x="0" y="217170"/>
                  </a:lnTo>
                  <a:lnTo>
                    <a:pt x="0" y="204470"/>
                  </a:lnTo>
                  <a:lnTo>
                    <a:pt x="12700" y="204470"/>
                  </a:lnTo>
                  <a:lnTo>
                    <a:pt x="12700" y="217170"/>
                  </a:lnTo>
                  <a:close/>
                </a:path>
                <a:path w="2273300" h="528320">
                  <a:moveTo>
                    <a:pt x="12700" y="191770"/>
                  </a:moveTo>
                  <a:lnTo>
                    <a:pt x="0" y="191770"/>
                  </a:lnTo>
                  <a:lnTo>
                    <a:pt x="0" y="179070"/>
                  </a:lnTo>
                  <a:lnTo>
                    <a:pt x="12700" y="179070"/>
                  </a:lnTo>
                  <a:lnTo>
                    <a:pt x="12700" y="191770"/>
                  </a:lnTo>
                  <a:close/>
                </a:path>
                <a:path w="2273300" h="528320">
                  <a:moveTo>
                    <a:pt x="12700" y="166370"/>
                  </a:moveTo>
                  <a:lnTo>
                    <a:pt x="0" y="166370"/>
                  </a:lnTo>
                  <a:lnTo>
                    <a:pt x="0" y="153670"/>
                  </a:lnTo>
                  <a:lnTo>
                    <a:pt x="12700" y="153670"/>
                  </a:lnTo>
                  <a:lnTo>
                    <a:pt x="12700" y="166370"/>
                  </a:lnTo>
                  <a:close/>
                </a:path>
                <a:path w="2273300" h="528320">
                  <a:moveTo>
                    <a:pt x="12700" y="140970"/>
                  </a:moveTo>
                  <a:lnTo>
                    <a:pt x="0" y="140970"/>
                  </a:lnTo>
                  <a:lnTo>
                    <a:pt x="0" y="128270"/>
                  </a:lnTo>
                  <a:lnTo>
                    <a:pt x="12700" y="128270"/>
                  </a:lnTo>
                  <a:lnTo>
                    <a:pt x="12700" y="140970"/>
                  </a:lnTo>
                  <a:close/>
                </a:path>
                <a:path w="2273300" h="528320">
                  <a:moveTo>
                    <a:pt x="12700" y="115570"/>
                  </a:moveTo>
                  <a:lnTo>
                    <a:pt x="0" y="115570"/>
                  </a:lnTo>
                  <a:lnTo>
                    <a:pt x="0" y="102870"/>
                  </a:lnTo>
                  <a:lnTo>
                    <a:pt x="12700" y="102870"/>
                  </a:lnTo>
                  <a:lnTo>
                    <a:pt x="12700" y="115570"/>
                  </a:lnTo>
                  <a:close/>
                </a:path>
                <a:path w="2273300" h="528320">
                  <a:moveTo>
                    <a:pt x="12700" y="90170"/>
                  </a:moveTo>
                  <a:lnTo>
                    <a:pt x="0" y="90170"/>
                  </a:lnTo>
                  <a:lnTo>
                    <a:pt x="0" y="77470"/>
                  </a:lnTo>
                  <a:lnTo>
                    <a:pt x="12700" y="77470"/>
                  </a:lnTo>
                  <a:lnTo>
                    <a:pt x="12700" y="90170"/>
                  </a:lnTo>
                  <a:close/>
                </a:path>
                <a:path w="2273300" h="528320">
                  <a:moveTo>
                    <a:pt x="12700" y="64770"/>
                  </a:moveTo>
                  <a:lnTo>
                    <a:pt x="0" y="64770"/>
                  </a:lnTo>
                  <a:lnTo>
                    <a:pt x="0" y="52070"/>
                  </a:lnTo>
                  <a:lnTo>
                    <a:pt x="12700" y="52070"/>
                  </a:lnTo>
                  <a:lnTo>
                    <a:pt x="12700" y="64770"/>
                  </a:lnTo>
                  <a:close/>
                </a:path>
                <a:path w="2273300" h="528320">
                  <a:moveTo>
                    <a:pt x="12700" y="39370"/>
                  </a:moveTo>
                  <a:lnTo>
                    <a:pt x="0" y="39370"/>
                  </a:lnTo>
                  <a:lnTo>
                    <a:pt x="0" y="26670"/>
                  </a:lnTo>
                  <a:lnTo>
                    <a:pt x="12700" y="26670"/>
                  </a:lnTo>
                  <a:lnTo>
                    <a:pt x="12700" y="39370"/>
                  </a:lnTo>
                  <a:close/>
                </a:path>
                <a:path w="2273300" h="528320">
                  <a:moveTo>
                    <a:pt x="12700" y="13970"/>
                  </a:moveTo>
                  <a:lnTo>
                    <a:pt x="0" y="13970"/>
                  </a:lnTo>
                  <a:lnTo>
                    <a:pt x="0" y="6350"/>
                  </a:lnTo>
                  <a:lnTo>
                    <a:pt x="6350" y="0"/>
                  </a:lnTo>
                  <a:lnTo>
                    <a:pt x="11429" y="0"/>
                  </a:lnTo>
                  <a:lnTo>
                    <a:pt x="11429" y="7620"/>
                  </a:lnTo>
                  <a:lnTo>
                    <a:pt x="6350" y="12700"/>
                  </a:lnTo>
                  <a:lnTo>
                    <a:pt x="12700" y="12700"/>
                  </a:lnTo>
                  <a:lnTo>
                    <a:pt x="12700" y="13970"/>
                  </a:lnTo>
                  <a:close/>
                </a:path>
                <a:path w="2273300" h="528320">
                  <a:moveTo>
                    <a:pt x="12700" y="12700"/>
                  </a:moveTo>
                  <a:lnTo>
                    <a:pt x="11429" y="12700"/>
                  </a:lnTo>
                  <a:lnTo>
                    <a:pt x="11429" y="7620"/>
                  </a:lnTo>
                  <a:lnTo>
                    <a:pt x="12700" y="6350"/>
                  </a:lnTo>
                  <a:lnTo>
                    <a:pt x="12700" y="12700"/>
                  </a:lnTo>
                  <a:close/>
                </a:path>
                <a:path w="2273300" h="528320">
                  <a:moveTo>
                    <a:pt x="11429" y="12700"/>
                  </a:moveTo>
                  <a:lnTo>
                    <a:pt x="6350" y="12700"/>
                  </a:lnTo>
                  <a:lnTo>
                    <a:pt x="11429" y="7620"/>
                  </a:lnTo>
                  <a:lnTo>
                    <a:pt x="11429" y="12700"/>
                  </a:lnTo>
                  <a:close/>
                </a:path>
                <a:path w="2273300" h="528320">
                  <a:moveTo>
                    <a:pt x="36829" y="12700"/>
                  </a:moveTo>
                  <a:lnTo>
                    <a:pt x="24129" y="12700"/>
                  </a:lnTo>
                  <a:lnTo>
                    <a:pt x="24129" y="0"/>
                  </a:lnTo>
                  <a:lnTo>
                    <a:pt x="36829" y="0"/>
                  </a:lnTo>
                  <a:lnTo>
                    <a:pt x="36829" y="12700"/>
                  </a:lnTo>
                  <a:close/>
                </a:path>
                <a:path w="2273300" h="528320">
                  <a:moveTo>
                    <a:pt x="62229" y="12700"/>
                  </a:moveTo>
                  <a:lnTo>
                    <a:pt x="49529" y="12700"/>
                  </a:lnTo>
                  <a:lnTo>
                    <a:pt x="49529" y="0"/>
                  </a:lnTo>
                  <a:lnTo>
                    <a:pt x="62229" y="0"/>
                  </a:lnTo>
                  <a:lnTo>
                    <a:pt x="62229" y="12700"/>
                  </a:lnTo>
                  <a:close/>
                </a:path>
                <a:path w="2273300" h="528320">
                  <a:moveTo>
                    <a:pt x="87629" y="12700"/>
                  </a:moveTo>
                  <a:lnTo>
                    <a:pt x="74929" y="12700"/>
                  </a:lnTo>
                  <a:lnTo>
                    <a:pt x="74929" y="0"/>
                  </a:lnTo>
                  <a:lnTo>
                    <a:pt x="87629" y="0"/>
                  </a:lnTo>
                  <a:lnTo>
                    <a:pt x="87629" y="12700"/>
                  </a:lnTo>
                  <a:close/>
                </a:path>
                <a:path w="2273300" h="528320">
                  <a:moveTo>
                    <a:pt x="113029" y="12700"/>
                  </a:moveTo>
                  <a:lnTo>
                    <a:pt x="100329" y="12700"/>
                  </a:lnTo>
                  <a:lnTo>
                    <a:pt x="100329" y="0"/>
                  </a:lnTo>
                  <a:lnTo>
                    <a:pt x="113029" y="0"/>
                  </a:lnTo>
                  <a:lnTo>
                    <a:pt x="113029" y="12700"/>
                  </a:lnTo>
                  <a:close/>
                </a:path>
                <a:path w="2273300" h="528320">
                  <a:moveTo>
                    <a:pt x="138429" y="12700"/>
                  </a:moveTo>
                  <a:lnTo>
                    <a:pt x="125729" y="12700"/>
                  </a:lnTo>
                  <a:lnTo>
                    <a:pt x="125729" y="0"/>
                  </a:lnTo>
                  <a:lnTo>
                    <a:pt x="138429" y="0"/>
                  </a:lnTo>
                  <a:lnTo>
                    <a:pt x="138429" y="12700"/>
                  </a:lnTo>
                  <a:close/>
                </a:path>
                <a:path w="2273300" h="528320">
                  <a:moveTo>
                    <a:pt x="163829" y="12700"/>
                  </a:moveTo>
                  <a:lnTo>
                    <a:pt x="151129" y="12700"/>
                  </a:lnTo>
                  <a:lnTo>
                    <a:pt x="151129" y="0"/>
                  </a:lnTo>
                  <a:lnTo>
                    <a:pt x="163829" y="0"/>
                  </a:lnTo>
                  <a:lnTo>
                    <a:pt x="163829" y="12700"/>
                  </a:lnTo>
                  <a:close/>
                </a:path>
                <a:path w="2273300" h="528320">
                  <a:moveTo>
                    <a:pt x="189229" y="12700"/>
                  </a:moveTo>
                  <a:lnTo>
                    <a:pt x="176529" y="12700"/>
                  </a:lnTo>
                  <a:lnTo>
                    <a:pt x="176529" y="0"/>
                  </a:lnTo>
                  <a:lnTo>
                    <a:pt x="189229" y="0"/>
                  </a:lnTo>
                  <a:lnTo>
                    <a:pt x="189229" y="12700"/>
                  </a:lnTo>
                  <a:close/>
                </a:path>
                <a:path w="2273300" h="528320">
                  <a:moveTo>
                    <a:pt x="214629" y="12700"/>
                  </a:moveTo>
                  <a:lnTo>
                    <a:pt x="201929" y="12700"/>
                  </a:lnTo>
                  <a:lnTo>
                    <a:pt x="201929" y="0"/>
                  </a:lnTo>
                  <a:lnTo>
                    <a:pt x="214629" y="0"/>
                  </a:lnTo>
                  <a:lnTo>
                    <a:pt x="214629" y="12700"/>
                  </a:lnTo>
                  <a:close/>
                </a:path>
                <a:path w="2273300" h="528320">
                  <a:moveTo>
                    <a:pt x="240029" y="12700"/>
                  </a:moveTo>
                  <a:lnTo>
                    <a:pt x="227329" y="12700"/>
                  </a:lnTo>
                  <a:lnTo>
                    <a:pt x="227329" y="0"/>
                  </a:lnTo>
                  <a:lnTo>
                    <a:pt x="240029" y="0"/>
                  </a:lnTo>
                  <a:lnTo>
                    <a:pt x="240029" y="12700"/>
                  </a:lnTo>
                  <a:close/>
                </a:path>
                <a:path w="2273300" h="528320">
                  <a:moveTo>
                    <a:pt x="265429" y="12700"/>
                  </a:moveTo>
                  <a:lnTo>
                    <a:pt x="252729" y="12700"/>
                  </a:lnTo>
                  <a:lnTo>
                    <a:pt x="252729" y="0"/>
                  </a:lnTo>
                  <a:lnTo>
                    <a:pt x="265429" y="0"/>
                  </a:lnTo>
                  <a:lnTo>
                    <a:pt x="265429" y="12700"/>
                  </a:lnTo>
                  <a:close/>
                </a:path>
                <a:path w="2273300" h="528320">
                  <a:moveTo>
                    <a:pt x="290829" y="12700"/>
                  </a:moveTo>
                  <a:lnTo>
                    <a:pt x="278129" y="12700"/>
                  </a:lnTo>
                  <a:lnTo>
                    <a:pt x="278129" y="0"/>
                  </a:lnTo>
                  <a:lnTo>
                    <a:pt x="290829" y="0"/>
                  </a:lnTo>
                  <a:lnTo>
                    <a:pt x="290829" y="12700"/>
                  </a:lnTo>
                  <a:close/>
                </a:path>
                <a:path w="2273300" h="528320">
                  <a:moveTo>
                    <a:pt x="316229" y="12700"/>
                  </a:moveTo>
                  <a:lnTo>
                    <a:pt x="303529" y="12700"/>
                  </a:lnTo>
                  <a:lnTo>
                    <a:pt x="303529" y="0"/>
                  </a:lnTo>
                  <a:lnTo>
                    <a:pt x="316229" y="0"/>
                  </a:lnTo>
                  <a:lnTo>
                    <a:pt x="316229" y="12700"/>
                  </a:lnTo>
                  <a:close/>
                </a:path>
                <a:path w="2273300" h="528320">
                  <a:moveTo>
                    <a:pt x="341629" y="12700"/>
                  </a:moveTo>
                  <a:lnTo>
                    <a:pt x="328929" y="12700"/>
                  </a:lnTo>
                  <a:lnTo>
                    <a:pt x="328929" y="0"/>
                  </a:lnTo>
                  <a:lnTo>
                    <a:pt x="341629" y="0"/>
                  </a:lnTo>
                  <a:lnTo>
                    <a:pt x="341629" y="12700"/>
                  </a:lnTo>
                  <a:close/>
                </a:path>
                <a:path w="2273300" h="528320">
                  <a:moveTo>
                    <a:pt x="367029" y="12700"/>
                  </a:moveTo>
                  <a:lnTo>
                    <a:pt x="354329" y="12700"/>
                  </a:lnTo>
                  <a:lnTo>
                    <a:pt x="354329" y="0"/>
                  </a:lnTo>
                  <a:lnTo>
                    <a:pt x="367029" y="0"/>
                  </a:lnTo>
                  <a:lnTo>
                    <a:pt x="367029" y="12700"/>
                  </a:lnTo>
                  <a:close/>
                </a:path>
                <a:path w="2273300" h="528320">
                  <a:moveTo>
                    <a:pt x="392429" y="12700"/>
                  </a:moveTo>
                  <a:lnTo>
                    <a:pt x="379729" y="12700"/>
                  </a:lnTo>
                  <a:lnTo>
                    <a:pt x="379729" y="0"/>
                  </a:lnTo>
                  <a:lnTo>
                    <a:pt x="392429" y="0"/>
                  </a:lnTo>
                  <a:lnTo>
                    <a:pt x="392429" y="12700"/>
                  </a:lnTo>
                  <a:close/>
                </a:path>
                <a:path w="2273300" h="528320">
                  <a:moveTo>
                    <a:pt x="417829" y="12700"/>
                  </a:moveTo>
                  <a:lnTo>
                    <a:pt x="405129" y="12700"/>
                  </a:lnTo>
                  <a:lnTo>
                    <a:pt x="405129" y="0"/>
                  </a:lnTo>
                  <a:lnTo>
                    <a:pt x="417829" y="0"/>
                  </a:lnTo>
                  <a:lnTo>
                    <a:pt x="417829" y="12700"/>
                  </a:lnTo>
                  <a:close/>
                </a:path>
                <a:path w="2273300" h="528320">
                  <a:moveTo>
                    <a:pt x="443229" y="12700"/>
                  </a:moveTo>
                  <a:lnTo>
                    <a:pt x="430529" y="12700"/>
                  </a:lnTo>
                  <a:lnTo>
                    <a:pt x="430529" y="0"/>
                  </a:lnTo>
                  <a:lnTo>
                    <a:pt x="443229" y="0"/>
                  </a:lnTo>
                  <a:lnTo>
                    <a:pt x="443229" y="12700"/>
                  </a:lnTo>
                  <a:close/>
                </a:path>
                <a:path w="2273300" h="528320">
                  <a:moveTo>
                    <a:pt x="468629" y="12700"/>
                  </a:moveTo>
                  <a:lnTo>
                    <a:pt x="455929" y="12700"/>
                  </a:lnTo>
                  <a:lnTo>
                    <a:pt x="455929" y="0"/>
                  </a:lnTo>
                  <a:lnTo>
                    <a:pt x="468629" y="0"/>
                  </a:lnTo>
                  <a:lnTo>
                    <a:pt x="468629" y="12700"/>
                  </a:lnTo>
                  <a:close/>
                </a:path>
                <a:path w="2273300" h="528320">
                  <a:moveTo>
                    <a:pt x="494029" y="12700"/>
                  </a:moveTo>
                  <a:lnTo>
                    <a:pt x="481329" y="12700"/>
                  </a:lnTo>
                  <a:lnTo>
                    <a:pt x="481329" y="0"/>
                  </a:lnTo>
                  <a:lnTo>
                    <a:pt x="494029" y="0"/>
                  </a:lnTo>
                  <a:lnTo>
                    <a:pt x="494029" y="12700"/>
                  </a:lnTo>
                  <a:close/>
                </a:path>
                <a:path w="2273300" h="528320">
                  <a:moveTo>
                    <a:pt x="519429" y="12700"/>
                  </a:moveTo>
                  <a:lnTo>
                    <a:pt x="506729" y="12700"/>
                  </a:lnTo>
                  <a:lnTo>
                    <a:pt x="506729" y="0"/>
                  </a:lnTo>
                  <a:lnTo>
                    <a:pt x="519429" y="0"/>
                  </a:lnTo>
                  <a:lnTo>
                    <a:pt x="519429" y="12700"/>
                  </a:lnTo>
                  <a:close/>
                </a:path>
                <a:path w="2273300" h="528320">
                  <a:moveTo>
                    <a:pt x="544829" y="12700"/>
                  </a:moveTo>
                  <a:lnTo>
                    <a:pt x="532129" y="12700"/>
                  </a:lnTo>
                  <a:lnTo>
                    <a:pt x="532129" y="0"/>
                  </a:lnTo>
                  <a:lnTo>
                    <a:pt x="544829" y="0"/>
                  </a:lnTo>
                  <a:lnTo>
                    <a:pt x="544829" y="12700"/>
                  </a:lnTo>
                  <a:close/>
                </a:path>
                <a:path w="2273300" h="528320">
                  <a:moveTo>
                    <a:pt x="570229" y="12700"/>
                  </a:moveTo>
                  <a:lnTo>
                    <a:pt x="557529" y="12700"/>
                  </a:lnTo>
                  <a:lnTo>
                    <a:pt x="557529" y="0"/>
                  </a:lnTo>
                  <a:lnTo>
                    <a:pt x="570229" y="0"/>
                  </a:lnTo>
                  <a:lnTo>
                    <a:pt x="570229" y="12700"/>
                  </a:lnTo>
                  <a:close/>
                </a:path>
                <a:path w="2273300" h="528320">
                  <a:moveTo>
                    <a:pt x="595629" y="12700"/>
                  </a:moveTo>
                  <a:lnTo>
                    <a:pt x="582929" y="12700"/>
                  </a:lnTo>
                  <a:lnTo>
                    <a:pt x="582929" y="0"/>
                  </a:lnTo>
                  <a:lnTo>
                    <a:pt x="595629" y="0"/>
                  </a:lnTo>
                  <a:lnTo>
                    <a:pt x="595629" y="12700"/>
                  </a:lnTo>
                  <a:close/>
                </a:path>
                <a:path w="2273300" h="528320">
                  <a:moveTo>
                    <a:pt x="621029" y="12700"/>
                  </a:moveTo>
                  <a:lnTo>
                    <a:pt x="608329" y="12700"/>
                  </a:lnTo>
                  <a:lnTo>
                    <a:pt x="608329" y="0"/>
                  </a:lnTo>
                  <a:lnTo>
                    <a:pt x="621029" y="0"/>
                  </a:lnTo>
                  <a:lnTo>
                    <a:pt x="621029" y="12700"/>
                  </a:lnTo>
                  <a:close/>
                </a:path>
                <a:path w="2273300" h="528320">
                  <a:moveTo>
                    <a:pt x="646429" y="12700"/>
                  </a:moveTo>
                  <a:lnTo>
                    <a:pt x="633729" y="12700"/>
                  </a:lnTo>
                  <a:lnTo>
                    <a:pt x="633729" y="0"/>
                  </a:lnTo>
                  <a:lnTo>
                    <a:pt x="646429" y="0"/>
                  </a:lnTo>
                  <a:lnTo>
                    <a:pt x="646429" y="12700"/>
                  </a:lnTo>
                  <a:close/>
                </a:path>
                <a:path w="2273300" h="528320">
                  <a:moveTo>
                    <a:pt x="671829" y="12700"/>
                  </a:moveTo>
                  <a:lnTo>
                    <a:pt x="659129" y="12700"/>
                  </a:lnTo>
                  <a:lnTo>
                    <a:pt x="659129" y="0"/>
                  </a:lnTo>
                  <a:lnTo>
                    <a:pt x="671829" y="0"/>
                  </a:lnTo>
                  <a:lnTo>
                    <a:pt x="671829" y="12700"/>
                  </a:lnTo>
                  <a:close/>
                </a:path>
                <a:path w="2273300" h="528320">
                  <a:moveTo>
                    <a:pt x="697229" y="12700"/>
                  </a:moveTo>
                  <a:lnTo>
                    <a:pt x="684529" y="12700"/>
                  </a:lnTo>
                  <a:lnTo>
                    <a:pt x="684529" y="0"/>
                  </a:lnTo>
                  <a:lnTo>
                    <a:pt x="697229" y="0"/>
                  </a:lnTo>
                  <a:lnTo>
                    <a:pt x="697229" y="12700"/>
                  </a:lnTo>
                  <a:close/>
                </a:path>
                <a:path w="2273300" h="528320">
                  <a:moveTo>
                    <a:pt x="722629" y="12700"/>
                  </a:moveTo>
                  <a:lnTo>
                    <a:pt x="709929" y="12700"/>
                  </a:lnTo>
                  <a:lnTo>
                    <a:pt x="709929" y="0"/>
                  </a:lnTo>
                  <a:lnTo>
                    <a:pt x="722629" y="0"/>
                  </a:lnTo>
                  <a:lnTo>
                    <a:pt x="722629" y="12700"/>
                  </a:lnTo>
                  <a:close/>
                </a:path>
                <a:path w="2273300" h="528320">
                  <a:moveTo>
                    <a:pt x="748029" y="12700"/>
                  </a:moveTo>
                  <a:lnTo>
                    <a:pt x="735329" y="12700"/>
                  </a:lnTo>
                  <a:lnTo>
                    <a:pt x="735329" y="0"/>
                  </a:lnTo>
                  <a:lnTo>
                    <a:pt x="748029" y="0"/>
                  </a:lnTo>
                  <a:lnTo>
                    <a:pt x="748029" y="12700"/>
                  </a:lnTo>
                  <a:close/>
                </a:path>
                <a:path w="2273300" h="528320">
                  <a:moveTo>
                    <a:pt x="773429" y="12700"/>
                  </a:moveTo>
                  <a:lnTo>
                    <a:pt x="760729" y="12700"/>
                  </a:lnTo>
                  <a:lnTo>
                    <a:pt x="760729" y="0"/>
                  </a:lnTo>
                  <a:lnTo>
                    <a:pt x="773429" y="0"/>
                  </a:lnTo>
                  <a:lnTo>
                    <a:pt x="773429" y="12700"/>
                  </a:lnTo>
                  <a:close/>
                </a:path>
                <a:path w="2273300" h="528320">
                  <a:moveTo>
                    <a:pt x="798829" y="12700"/>
                  </a:moveTo>
                  <a:lnTo>
                    <a:pt x="786129" y="12700"/>
                  </a:lnTo>
                  <a:lnTo>
                    <a:pt x="786129" y="0"/>
                  </a:lnTo>
                  <a:lnTo>
                    <a:pt x="798829" y="0"/>
                  </a:lnTo>
                  <a:lnTo>
                    <a:pt x="798829" y="12700"/>
                  </a:lnTo>
                  <a:close/>
                </a:path>
                <a:path w="2273300" h="528320">
                  <a:moveTo>
                    <a:pt x="824229" y="12700"/>
                  </a:moveTo>
                  <a:lnTo>
                    <a:pt x="811529" y="12700"/>
                  </a:lnTo>
                  <a:lnTo>
                    <a:pt x="811529" y="0"/>
                  </a:lnTo>
                  <a:lnTo>
                    <a:pt x="824229" y="0"/>
                  </a:lnTo>
                  <a:lnTo>
                    <a:pt x="824229" y="12700"/>
                  </a:lnTo>
                  <a:close/>
                </a:path>
                <a:path w="2273300" h="528320">
                  <a:moveTo>
                    <a:pt x="849629" y="12700"/>
                  </a:moveTo>
                  <a:lnTo>
                    <a:pt x="836929" y="12700"/>
                  </a:lnTo>
                  <a:lnTo>
                    <a:pt x="836929" y="0"/>
                  </a:lnTo>
                  <a:lnTo>
                    <a:pt x="849629" y="0"/>
                  </a:lnTo>
                  <a:lnTo>
                    <a:pt x="849629" y="12700"/>
                  </a:lnTo>
                  <a:close/>
                </a:path>
                <a:path w="2273300" h="528320">
                  <a:moveTo>
                    <a:pt x="875029" y="12700"/>
                  </a:moveTo>
                  <a:lnTo>
                    <a:pt x="862329" y="12700"/>
                  </a:lnTo>
                  <a:lnTo>
                    <a:pt x="862329" y="0"/>
                  </a:lnTo>
                  <a:lnTo>
                    <a:pt x="875029" y="0"/>
                  </a:lnTo>
                  <a:lnTo>
                    <a:pt x="875029" y="12700"/>
                  </a:lnTo>
                  <a:close/>
                </a:path>
                <a:path w="2273300" h="528320">
                  <a:moveTo>
                    <a:pt x="900429" y="12700"/>
                  </a:moveTo>
                  <a:lnTo>
                    <a:pt x="887729" y="12700"/>
                  </a:lnTo>
                  <a:lnTo>
                    <a:pt x="887729" y="0"/>
                  </a:lnTo>
                  <a:lnTo>
                    <a:pt x="900429" y="0"/>
                  </a:lnTo>
                  <a:lnTo>
                    <a:pt x="900429" y="12700"/>
                  </a:lnTo>
                  <a:close/>
                </a:path>
                <a:path w="2273300" h="528320">
                  <a:moveTo>
                    <a:pt x="925829" y="12700"/>
                  </a:moveTo>
                  <a:lnTo>
                    <a:pt x="913129" y="12700"/>
                  </a:lnTo>
                  <a:lnTo>
                    <a:pt x="913129" y="0"/>
                  </a:lnTo>
                  <a:lnTo>
                    <a:pt x="925829" y="0"/>
                  </a:lnTo>
                  <a:lnTo>
                    <a:pt x="925829" y="12700"/>
                  </a:lnTo>
                  <a:close/>
                </a:path>
                <a:path w="2273300" h="528320">
                  <a:moveTo>
                    <a:pt x="951229" y="12700"/>
                  </a:moveTo>
                  <a:lnTo>
                    <a:pt x="938529" y="12700"/>
                  </a:lnTo>
                  <a:lnTo>
                    <a:pt x="938529" y="0"/>
                  </a:lnTo>
                  <a:lnTo>
                    <a:pt x="951229" y="0"/>
                  </a:lnTo>
                  <a:lnTo>
                    <a:pt x="951229" y="12700"/>
                  </a:lnTo>
                  <a:close/>
                </a:path>
                <a:path w="2273300" h="528320">
                  <a:moveTo>
                    <a:pt x="976629" y="12700"/>
                  </a:moveTo>
                  <a:lnTo>
                    <a:pt x="963929" y="12700"/>
                  </a:lnTo>
                  <a:lnTo>
                    <a:pt x="963929" y="0"/>
                  </a:lnTo>
                  <a:lnTo>
                    <a:pt x="976629" y="0"/>
                  </a:lnTo>
                  <a:lnTo>
                    <a:pt x="976629" y="12700"/>
                  </a:lnTo>
                  <a:close/>
                </a:path>
                <a:path w="2273300" h="528320">
                  <a:moveTo>
                    <a:pt x="1002029" y="12700"/>
                  </a:moveTo>
                  <a:lnTo>
                    <a:pt x="989329" y="12700"/>
                  </a:lnTo>
                  <a:lnTo>
                    <a:pt x="989329" y="0"/>
                  </a:lnTo>
                  <a:lnTo>
                    <a:pt x="1002029" y="0"/>
                  </a:lnTo>
                  <a:lnTo>
                    <a:pt x="1002029" y="12700"/>
                  </a:lnTo>
                  <a:close/>
                </a:path>
                <a:path w="2273300" h="528320">
                  <a:moveTo>
                    <a:pt x="1027429" y="12700"/>
                  </a:moveTo>
                  <a:lnTo>
                    <a:pt x="1014729" y="12700"/>
                  </a:lnTo>
                  <a:lnTo>
                    <a:pt x="1014729" y="0"/>
                  </a:lnTo>
                  <a:lnTo>
                    <a:pt x="1027429" y="0"/>
                  </a:lnTo>
                  <a:lnTo>
                    <a:pt x="1027429" y="12700"/>
                  </a:lnTo>
                  <a:close/>
                </a:path>
                <a:path w="2273300" h="528320">
                  <a:moveTo>
                    <a:pt x="1052829" y="12700"/>
                  </a:moveTo>
                  <a:lnTo>
                    <a:pt x="1040129" y="12700"/>
                  </a:lnTo>
                  <a:lnTo>
                    <a:pt x="1040129" y="0"/>
                  </a:lnTo>
                  <a:lnTo>
                    <a:pt x="1052829" y="0"/>
                  </a:lnTo>
                  <a:lnTo>
                    <a:pt x="1052829" y="12700"/>
                  </a:lnTo>
                  <a:close/>
                </a:path>
                <a:path w="2273300" h="528320">
                  <a:moveTo>
                    <a:pt x="1078229" y="12700"/>
                  </a:moveTo>
                  <a:lnTo>
                    <a:pt x="1065529" y="12700"/>
                  </a:lnTo>
                  <a:lnTo>
                    <a:pt x="1065529" y="0"/>
                  </a:lnTo>
                  <a:lnTo>
                    <a:pt x="1078229" y="0"/>
                  </a:lnTo>
                  <a:lnTo>
                    <a:pt x="1078229" y="12700"/>
                  </a:lnTo>
                  <a:close/>
                </a:path>
                <a:path w="2273300" h="528320">
                  <a:moveTo>
                    <a:pt x="1103629" y="12700"/>
                  </a:moveTo>
                  <a:lnTo>
                    <a:pt x="1090929" y="12700"/>
                  </a:lnTo>
                  <a:lnTo>
                    <a:pt x="1090929" y="0"/>
                  </a:lnTo>
                  <a:lnTo>
                    <a:pt x="1103629" y="0"/>
                  </a:lnTo>
                  <a:lnTo>
                    <a:pt x="1103629" y="12700"/>
                  </a:lnTo>
                  <a:close/>
                </a:path>
                <a:path w="2273300" h="528320">
                  <a:moveTo>
                    <a:pt x="1129029" y="12700"/>
                  </a:moveTo>
                  <a:lnTo>
                    <a:pt x="1116329" y="12700"/>
                  </a:lnTo>
                  <a:lnTo>
                    <a:pt x="1116329" y="0"/>
                  </a:lnTo>
                  <a:lnTo>
                    <a:pt x="1129029" y="0"/>
                  </a:lnTo>
                  <a:lnTo>
                    <a:pt x="1129029" y="12700"/>
                  </a:lnTo>
                  <a:close/>
                </a:path>
                <a:path w="2273300" h="528320">
                  <a:moveTo>
                    <a:pt x="1154429" y="12700"/>
                  </a:moveTo>
                  <a:lnTo>
                    <a:pt x="1141729" y="12700"/>
                  </a:lnTo>
                  <a:lnTo>
                    <a:pt x="1141729" y="0"/>
                  </a:lnTo>
                  <a:lnTo>
                    <a:pt x="1154429" y="0"/>
                  </a:lnTo>
                  <a:lnTo>
                    <a:pt x="1154429" y="12700"/>
                  </a:lnTo>
                  <a:close/>
                </a:path>
                <a:path w="2273300" h="528320">
                  <a:moveTo>
                    <a:pt x="1179829" y="12700"/>
                  </a:moveTo>
                  <a:lnTo>
                    <a:pt x="1167129" y="12700"/>
                  </a:lnTo>
                  <a:lnTo>
                    <a:pt x="1167129" y="0"/>
                  </a:lnTo>
                  <a:lnTo>
                    <a:pt x="1179829" y="0"/>
                  </a:lnTo>
                  <a:lnTo>
                    <a:pt x="1179829" y="12700"/>
                  </a:lnTo>
                  <a:close/>
                </a:path>
                <a:path w="2273300" h="528320">
                  <a:moveTo>
                    <a:pt x="1205229" y="12700"/>
                  </a:moveTo>
                  <a:lnTo>
                    <a:pt x="1192529" y="12700"/>
                  </a:lnTo>
                  <a:lnTo>
                    <a:pt x="1192529" y="0"/>
                  </a:lnTo>
                  <a:lnTo>
                    <a:pt x="1205229" y="0"/>
                  </a:lnTo>
                  <a:lnTo>
                    <a:pt x="1205229" y="12700"/>
                  </a:lnTo>
                  <a:close/>
                </a:path>
                <a:path w="2273300" h="528320">
                  <a:moveTo>
                    <a:pt x="1230629" y="12700"/>
                  </a:moveTo>
                  <a:lnTo>
                    <a:pt x="1217929" y="12700"/>
                  </a:lnTo>
                  <a:lnTo>
                    <a:pt x="1217929" y="0"/>
                  </a:lnTo>
                  <a:lnTo>
                    <a:pt x="1230629" y="0"/>
                  </a:lnTo>
                  <a:lnTo>
                    <a:pt x="1230629" y="12700"/>
                  </a:lnTo>
                  <a:close/>
                </a:path>
                <a:path w="2273300" h="528320">
                  <a:moveTo>
                    <a:pt x="1256029" y="12700"/>
                  </a:moveTo>
                  <a:lnTo>
                    <a:pt x="1243329" y="12700"/>
                  </a:lnTo>
                  <a:lnTo>
                    <a:pt x="1243329" y="0"/>
                  </a:lnTo>
                  <a:lnTo>
                    <a:pt x="1256029" y="0"/>
                  </a:lnTo>
                  <a:lnTo>
                    <a:pt x="1256029" y="12700"/>
                  </a:lnTo>
                  <a:close/>
                </a:path>
                <a:path w="2273300" h="528320">
                  <a:moveTo>
                    <a:pt x="1281429" y="12700"/>
                  </a:moveTo>
                  <a:lnTo>
                    <a:pt x="1268729" y="12700"/>
                  </a:lnTo>
                  <a:lnTo>
                    <a:pt x="1268729" y="0"/>
                  </a:lnTo>
                  <a:lnTo>
                    <a:pt x="1281429" y="0"/>
                  </a:lnTo>
                  <a:lnTo>
                    <a:pt x="1281429" y="12700"/>
                  </a:lnTo>
                  <a:close/>
                </a:path>
                <a:path w="2273300" h="528320">
                  <a:moveTo>
                    <a:pt x="1306829" y="12700"/>
                  </a:moveTo>
                  <a:lnTo>
                    <a:pt x="1294129" y="12700"/>
                  </a:lnTo>
                  <a:lnTo>
                    <a:pt x="1294129" y="0"/>
                  </a:lnTo>
                  <a:lnTo>
                    <a:pt x="1306829" y="0"/>
                  </a:lnTo>
                  <a:lnTo>
                    <a:pt x="1306829" y="12700"/>
                  </a:lnTo>
                  <a:close/>
                </a:path>
                <a:path w="2273300" h="528320">
                  <a:moveTo>
                    <a:pt x="1332229" y="12700"/>
                  </a:moveTo>
                  <a:lnTo>
                    <a:pt x="1319529" y="12700"/>
                  </a:lnTo>
                  <a:lnTo>
                    <a:pt x="1319529" y="0"/>
                  </a:lnTo>
                  <a:lnTo>
                    <a:pt x="1332229" y="0"/>
                  </a:lnTo>
                  <a:lnTo>
                    <a:pt x="1332229" y="12700"/>
                  </a:lnTo>
                  <a:close/>
                </a:path>
                <a:path w="2273300" h="528320">
                  <a:moveTo>
                    <a:pt x="1357629" y="12700"/>
                  </a:moveTo>
                  <a:lnTo>
                    <a:pt x="1344929" y="12700"/>
                  </a:lnTo>
                  <a:lnTo>
                    <a:pt x="1344929" y="0"/>
                  </a:lnTo>
                  <a:lnTo>
                    <a:pt x="1357629" y="0"/>
                  </a:lnTo>
                  <a:lnTo>
                    <a:pt x="1357629" y="12700"/>
                  </a:lnTo>
                  <a:close/>
                </a:path>
                <a:path w="2273300" h="528320">
                  <a:moveTo>
                    <a:pt x="1383029" y="12700"/>
                  </a:moveTo>
                  <a:lnTo>
                    <a:pt x="1370329" y="12700"/>
                  </a:lnTo>
                  <a:lnTo>
                    <a:pt x="1370329" y="0"/>
                  </a:lnTo>
                  <a:lnTo>
                    <a:pt x="1383029" y="0"/>
                  </a:lnTo>
                  <a:lnTo>
                    <a:pt x="1383029" y="12700"/>
                  </a:lnTo>
                  <a:close/>
                </a:path>
                <a:path w="2273300" h="528320">
                  <a:moveTo>
                    <a:pt x="1408429" y="12700"/>
                  </a:moveTo>
                  <a:lnTo>
                    <a:pt x="1395729" y="12700"/>
                  </a:lnTo>
                  <a:lnTo>
                    <a:pt x="1395729" y="0"/>
                  </a:lnTo>
                  <a:lnTo>
                    <a:pt x="1408429" y="0"/>
                  </a:lnTo>
                  <a:lnTo>
                    <a:pt x="1408429" y="12700"/>
                  </a:lnTo>
                  <a:close/>
                </a:path>
                <a:path w="2273300" h="528320">
                  <a:moveTo>
                    <a:pt x="1433829" y="12700"/>
                  </a:moveTo>
                  <a:lnTo>
                    <a:pt x="1421129" y="12700"/>
                  </a:lnTo>
                  <a:lnTo>
                    <a:pt x="1421129" y="0"/>
                  </a:lnTo>
                  <a:lnTo>
                    <a:pt x="1433829" y="0"/>
                  </a:lnTo>
                  <a:lnTo>
                    <a:pt x="1433829" y="12700"/>
                  </a:lnTo>
                  <a:close/>
                </a:path>
                <a:path w="2273300" h="528320">
                  <a:moveTo>
                    <a:pt x="1459229" y="12700"/>
                  </a:moveTo>
                  <a:lnTo>
                    <a:pt x="1446529" y="12700"/>
                  </a:lnTo>
                  <a:lnTo>
                    <a:pt x="1446529" y="0"/>
                  </a:lnTo>
                  <a:lnTo>
                    <a:pt x="1459229" y="0"/>
                  </a:lnTo>
                  <a:lnTo>
                    <a:pt x="1459229" y="12700"/>
                  </a:lnTo>
                  <a:close/>
                </a:path>
                <a:path w="2273300" h="528320">
                  <a:moveTo>
                    <a:pt x="1484629" y="12700"/>
                  </a:moveTo>
                  <a:lnTo>
                    <a:pt x="1471929" y="12700"/>
                  </a:lnTo>
                  <a:lnTo>
                    <a:pt x="1471929" y="0"/>
                  </a:lnTo>
                  <a:lnTo>
                    <a:pt x="1484629" y="0"/>
                  </a:lnTo>
                  <a:lnTo>
                    <a:pt x="1484629" y="12700"/>
                  </a:lnTo>
                  <a:close/>
                </a:path>
                <a:path w="2273300" h="528320">
                  <a:moveTo>
                    <a:pt x="1510029" y="12700"/>
                  </a:moveTo>
                  <a:lnTo>
                    <a:pt x="1497329" y="12700"/>
                  </a:lnTo>
                  <a:lnTo>
                    <a:pt x="1497329" y="0"/>
                  </a:lnTo>
                  <a:lnTo>
                    <a:pt x="1510029" y="0"/>
                  </a:lnTo>
                  <a:lnTo>
                    <a:pt x="1510029" y="12700"/>
                  </a:lnTo>
                  <a:close/>
                </a:path>
                <a:path w="2273300" h="528320">
                  <a:moveTo>
                    <a:pt x="1535429" y="12700"/>
                  </a:moveTo>
                  <a:lnTo>
                    <a:pt x="1522729" y="12700"/>
                  </a:lnTo>
                  <a:lnTo>
                    <a:pt x="1522729" y="0"/>
                  </a:lnTo>
                  <a:lnTo>
                    <a:pt x="1535429" y="0"/>
                  </a:lnTo>
                  <a:lnTo>
                    <a:pt x="1535429" y="12700"/>
                  </a:lnTo>
                  <a:close/>
                </a:path>
                <a:path w="2273300" h="528320">
                  <a:moveTo>
                    <a:pt x="1560829" y="12700"/>
                  </a:moveTo>
                  <a:lnTo>
                    <a:pt x="1548129" y="12700"/>
                  </a:lnTo>
                  <a:lnTo>
                    <a:pt x="1548129" y="0"/>
                  </a:lnTo>
                  <a:lnTo>
                    <a:pt x="1560829" y="0"/>
                  </a:lnTo>
                  <a:lnTo>
                    <a:pt x="1560829" y="12700"/>
                  </a:lnTo>
                  <a:close/>
                </a:path>
                <a:path w="2273300" h="528320">
                  <a:moveTo>
                    <a:pt x="1586229" y="12700"/>
                  </a:moveTo>
                  <a:lnTo>
                    <a:pt x="1573529" y="12700"/>
                  </a:lnTo>
                  <a:lnTo>
                    <a:pt x="1573529" y="0"/>
                  </a:lnTo>
                  <a:lnTo>
                    <a:pt x="1586229" y="0"/>
                  </a:lnTo>
                  <a:lnTo>
                    <a:pt x="1586229" y="12700"/>
                  </a:lnTo>
                  <a:close/>
                </a:path>
                <a:path w="2273300" h="528320">
                  <a:moveTo>
                    <a:pt x="1611629" y="12700"/>
                  </a:moveTo>
                  <a:lnTo>
                    <a:pt x="1598929" y="12700"/>
                  </a:lnTo>
                  <a:lnTo>
                    <a:pt x="1598929" y="0"/>
                  </a:lnTo>
                  <a:lnTo>
                    <a:pt x="1611629" y="0"/>
                  </a:lnTo>
                  <a:lnTo>
                    <a:pt x="1611629" y="12700"/>
                  </a:lnTo>
                  <a:close/>
                </a:path>
                <a:path w="2273300" h="528320">
                  <a:moveTo>
                    <a:pt x="1637029" y="12700"/>
                  </a:moveTo>
                  <a:lnTo>
                    <a:pt x="1624329" y="12700"/>
                  </a:lnTo>
                  <a:lnTo>
                    <a:pt x="1624329" y="0"/>
                  </a:lnTo>
                  <a:lnTo>
                    <a:pt x="1637029" y="0"/>
                  </a:lnTo>
                  <a:lnTo>
                    <a:pt x="1637029" y="12700"/>
                  </a:lnTo>
                  <a:close/>
                </a:path>
                <a:path w="2273300" h="528320">
                  <a:moveTo>
                    <a:pt x="1662429" y="12700"/>
                  </a:moveTo>
                  <a:lnTo>
                    <a:pt x="1649729" y="12700"/>
                  </a:lnTo>
                  <a:lnTo>
                    <a:pt x="1649729" y="0"/>
                  </a:lnTo>
                  <a:lnTo>
                    <a:pt x="1662429" y="0"/>
                  </a:lnTo>
                  <a:lnTo>
                    <a:pt x="1662429" y="12700"/>
                  </a:lnTo>
                  <a:close/>
                </a:path>
                <a:path w="2273300" h="528320">
                  <a:moveTo>
                    <a:pt x="1687829" y="12700"/>
                  </a:moveTo>
                  <a:lnTo>
                    <a:pt x="1675129" y="12700"/>
                  </a:lnTo>
                  <a:lnTo>
                    <a:pt x="1675129" y="0"/>
                  </a:lnTo>
                  <a:lnTo>
                    <a:pt x="1687829" y="0"/>
                  </a:lnTo>
                  <a:lnTo>
                    <a:pt x="1687829" y="12700"/>
                  </a:lnTo>
                  <a:close/>
                </a:path>
                <a:path w="2273300" h="528320">
                  <a:moveTo>
                    <a:pt x="1713229" y="12700"/>
                  </a:moveTo>
                  <a:lnTo>
                    <a:pt x="1700529" y="12700"/>
                  </a:lnTo>
                  <a:lnTo>
                    <a:pt x="1700529" y="0"/>
                  </a:lnTo>
                  <a:lnTo>
                    <a:pt x="1713229" y="0"/>
                  </a:lnTo>
                  <a:lnTo>
                    <a:pt x="1713229" y="12700"/>
                  </a:lnTo>
                  <a:close/>
                </a:path>
                <a:path w="2273300" h="528320">
                  <a:moveTo>
                    <a:pt x="1738629" y="12700"/>
                  </a:moveTo>
                  <a:lnTo>
                    <a:pt x="1725929" y="12700"/>
                  </a:lnTo>
                  <a:lnTo>
                    <a:pt x="1725929" y="0"/>
                  </a:lnTo>
                  <a:lnTo>
                    <a:pt x="1738629" y="0"/>
                  </a:lnTo>
                  <a:lnTo>
                    <a:pt x="1738629" y="12700"/>
                  </a:lnTo>
                  <a:close/>
                </a:path>
                <a:path w="2273300" h="528320">
                  <a:moveTo>
                    <a:pt x="1764029" y="12700"/>
                  </a:moveTo>
                  <a:lnTo>
                    <a:pt x="1751329" y="12700"/>
                  </a:lnTo>
                  <a:lnTo>
                    <a:pt x="1751329" y="0"/>
                  </a:lnTo>
                  <a:lnTo>
                    <a:pt x="1764029" y="0"/>
                  </a:lnTo>
                  <a:lnTo>
                    <a:pt x="1764029" y="12700"/>
                  </a:lnTo>
                  <a:close/>
                </a:path>
                <a:path w="2273300" h="528320">
                  <a:moveTo>
                    <a:pt x="1789429" y="12700"/>
                  </a:moveTo>
                  <a:lnTo>
                    <a:pt x="1776729" y="12700"/>
                  </a:lnTo>
                  <a:lnTo>
                    <a:pt x="1776729" y="0"/>
                  </a:lnTo>
                  <a:lnTo>
                    <a:pt x="1789429" y="0"/>
                  </a:lnTo>
                  <a:lnTo>
                    <a:pt x="1789429" y="12700"/>
                  </a:lnTo>
                  <a:close/>
                </a:path>
                <a:path w="2273300" h="528320">
                  <a:moveTo>
                    <a:pt x="1814829" y="12700"/>
                  </a:moveTo>
                  <a:lnTo>
                    <a:pt x="1802129" y="12700"/>
                  </a:lnTo>
                  <a:lnTo>
                    <a:pt x="1802129" y="0"/>
                  </a:lnTo>
                  <a:lnTo>
                    <a:pt x="1814829" y="0"/>
                  </a:lnTo>
                  <a:lnTo>
                    <a:pt x="1814829" y="12700"/>
                  </a:lnTo>
                  <a:close/>
                </a:path>
                <a:path w="2273300" h="528320">
                  <a:moveTo>
                    <a:pt x="1840229" y="12700"/>
                  </a:moveTo>
                  <a:lnTo>
                    <a:pt x="1827529" y="12700"/>
                  </a:lnTo>
                  <a:lnTo>
                    <a:pt x="1827529" y="0"/>
                  </a:lnTo>
                  <a:lnTo>
                    <a:pt x="1840229" y="0"/>
                  </a:lnTo>
                  <a:lnTo>
                    <a:pt x="1840229" y="12700"/>
                  </a:lnTo>
                  <a:close/>
                </a:path>
                <a:path w="2273300" h="528320">
                  <a:moveTo>
                    <a:pt x="1865629" y="12700"/>
                  </a:moveTo>
                  <a:lnTo>
                    <a:pt x="1852929" y="12700"/>
                  </a:lnTo>
                  <a:lnTo>
                    <a:pt x="1852929" y="0"/>
                  </a:lnTo>
                  <a:lnTo>
                    <a:pt x="1865629" y="0"/>
                  </a:lnTo>
                  <a:lnTo>
                    <a:pt x="1865629" y="12700"/>
                  </a:lnTo>
                  <a:close/>
                </a:path>
                <a:path w="2273300" h="528320">
                  <a:moveTo>
                    <a:pt x="1891029" y="12700"/>
                  </a:moveTo>
                  <a:lnTo>
                    <a:pt x="1878329" y="12700"/>
                  </a:lnTo>
                  <a:lnTo>
                    <a:pt x="1878329" y="0"/>
                  </a:lnTo>
                  <a:lnTo>
                    <a:pt x="1891029" y="0"/>
                  </a:lnTo>
                  <a:lnTo>
                    <a:pt x="1891029" y="12700"/>
                  </a:lnTo>
                  <a:close/>
                </a:path>
                <a:path w="2273300" h="528320">
                  <a:moveTo>
                    <a:pt x="1916429" y="12700"/>
                  </a:moveTo>
                  <a:lnTo>
                    <a:pt x="1903729" y="12700"/>
                  </a:lnTo>
                  <a:lnTo>
                    <a:pt x="1903729" y="0"/>
                  </a:lnTo>
                  <a:lnTo>
                    <a:pt x="1916429" y="0"/>
                  </a:lnTo>
                  <a:lnTo>
                    <a:pt x="1916429" y="12700"/>
                  </a:lnTo>
                  <a:close/>
                </a:path>
                <a:path w="2273300" h="528320">
                  <a:moveTo>
                    <a:pt x="1941829" y="12700"/>
                  </a:moveTo>
                  <a:lnTo>
                    <a:pt x="1929129" y="12700"/>
                  </a:lnTo>
                  <a:lnTo>
                    <a:pt x="1929129" y="0"/>
                  </a:lnTo>
                  <a:lnTo>
                    <a:pt x="1941829" y="0"/>
                  </a:lnTo>
                  <a:lnTo>
                    <a:pt x="1941829" y="12700"/>
                  </a:lnTo>
                  <a:close/>
                </a:path>
                <a:path w="2273300" h="528320">
                  <a:moveTo>
                    <a:pt x="1967229" y="12700"/>
                  </a:moveTo>
                  <a:lnTo>
                    <a:pt x="1954529" y="12700"/>
                  </a:lnTo>
                  <a:lnTo>
                    <a:pt x="1954529" y="0"/>
                  </a:lnTo>
                  <a:lnTo>
                    <a:pt x="1967229" y="0"/>
                  </a:lnTo>
                  <a:lnTo>
                    <a:pt x="1967229" y="12700"/>
                  </a:lnTo>
                  <a:close/>
                </a:path>
                <a:path w="2273300" h="528320">
                  <a:moveTo>
                    <a:pt x="1992629" y="12700"/>
                  </a:moveTo>
                  <a:lnTo>
                    <a:pt x="1979929" y="12700"/>
                  </a:lnTo>
                  <a:lnTo>
                    <a:pt x="1979929" y="0"/>
                  </a:lnTo>
                  <a:lnTo>
                    <a:pt x="1992629" y="0"/>
                  </a:lnTo>
                  <a:lnTo>
                    <a:pt x="1992629" y="12700"/>
                  </a:lnTo>
                  <a:close/>
                </a:path>
                <a:path w="2273300" h="528320">
                  <a:moveTo>
                    <a:pt x="2018029" y="12700"/>
                  </a:moveTo>
                  <a:lnTo>
                    <a:pt x="2005329" y="12700"/>
                  </a:lnTo>
                  <a:lnTo>
                    <a:pt x="2005329" y="0"/>
                  </a:lnTo>
                  <a:lnTo>
                    <a:pt x="2018029" y="0"/>
                  </a:lnTo>
                  <a:lnTo>
                    <a:pt x="2018029" y="12700"/>
                  </a:lnTo>
                  <a:close/>
                </a:path>
                <a:path w="2273300" h="528320">
                  <a:moveTo>
                    <a:pt x="2043429" y="12700"/>
                  </a:moveTo>
                  <a:lnTo>
                    <a:pt x="2030729" y="12700"/>
                  </a:lnTo>
                  <a:lnTo>
                    <a:pt x="2030729" y="0"/>
                  </a:lnTo>
                  <a:lnTo>
                    <a:pt x="2043429" y="0"/>
                  </a:lnTo>
                  <a:lnTo>
                    <a:pt x="2043429" y="12700"/>
                  </a:lnTo>
                  <a:close/>
                </a:path>
                <a:path w="2273300" h="528320">
                  <a:moveTo>
                    <a:pt x="2068829" y="12700"/>
                  </a:moveTo>
                  <a:lnTo>
                    <a:pt x="2056129" y="12700"/>
                  </a:lnTo>
                  <a:lnTo>
                    <a:pt x="2056129" y="0"/>
                  </a:lnTo>
                  <a:lnTo>
                    <a:pt x="2068829" y="0"/>
                  </a:lnTo>
                  <a:lnTo>
                    <a:pt x="2068829" y="12700"/>
                  </a:lnTo>
                  <a:close/>
                </a:path>
                <a:path w="2273300" h="528320">
                  <a:moveTo>
                    <a:pt x="2094229" y="12700"/>
                  </a:moveTo>
                  <a:lnTo>
                    <a:pt x="2081529" y="12700"/>
                  </a:lnTo>
                  <a:lnTo>
                    <a:pt x="2081529" y="0"/>
                  </a:lnTo>
                  <a:lnTo>
                    <a:pt x="2094229" y="0"/>
                  </a:lnTo>
                  <a:lnTo>
                    <a:pt x="2094229" y="12700"/>
                  </a:lnTo>
                  <a:close/>
                </a:path>
                <a:path w="2273300" h="528320">
                  <a:moveTo>
                    <a:pt x="2119629" y="12700"/>
                  </a:moveTo>
                  <a:lnTo>
                    <a:pt x="2106929" y="12700"/>
                  </a:lnTo>
                  <a:lnTo>
                    <a:pt x="2106929" y="0"/>
                  </a:lnTo>
                  <a:lnTo>
                    <a:pt x="2119629" y="0"/>
                  </a:lnTo>
                  <a:lnTo>
                    <a:pt x="2119629" y="12700"/>
                  </a:lnTo>
                  <a:close/>
                </a:path>
                <a:path w="2273300" h="528320">
                  <a:moveTo>
                    <a:pt x="2145029" y="12700"/>
                  </a:moveTo>
                  <a:lnTo>
                    <a:pt x="2132329" y="12700"/>
                  </a:lnTo>
                  <a:lnTo>
                    <a:pt x="2132329" y="0"/>
                  </a:lnTo>
                  <a:lnTo>
                    <a:pt x="2145029" y="0"/>
                  </a:lnTo>
                  <a:lnTo>
                    <a:pt x="2145029" y="12700"/>
                  </a:lnTo>
                  <a:close/>
                </a:path>
                <a:path w="2273300" h="528320">
                  <a:moveTo>
                    <a:pt x="2170429" y="12700"/>
                  </a:moveTo>
                  <a:lnTo>
                    <a:pt x="2157729" y="12700"/>
                  </a:lnTo>
                  <a:lnTo>
                    <a:pt x="2157729" y="0"/>
                  </a:lnTo>
                  <a:lnTo>
                    <a:pt x="2170429" y="0"/>
                  </a:lnTo>
                  <a:lnTo>
                    <a:pt x="2170429" y="12700"/>
                  </a:lnTo>
                  <a:close/>
                </a:path>
                <a:path w="2273300" h="528320">
                  <a:moveTo>
                    <a:pt x="2195829" y="12700"/>
                  </a:moveTo>
                  <a:lnTo>
                    <a:pt x="2183129" y="12700"/>
                  </a:lnTo>
                  <a:lnTo>
                    <a:pt x="2183129" y="0"/>
                  </a:lnTo>
                  <a:lnTo>
                    <a:pt x="2195829" y="0"/>
                  </a:lnTo>
                  <a:lnTo>
                    <a:pt x="2195829" y="12700"/>
                  </a:lnTo>
                  <a:close/>
                </a:path>
                <a:path w="2273300" h="528320">
                  <a:moveTo>
                    <a:pt x="2221229" y="12700"/>
                  </a:moveTo>
                  <a:lnTo>
                    <a:pt x="2208529" y="12700"/>
                  </a:lnTo>
                  <a:lnTo>
                    <a:pt x="2208529" y="0"/>
                  </a:lnTo>
                  <a:lnTo>
                    <a:pt x="2221229" y="0"/>
                  </a:lnTo>
                  <a:lnTo>
                    <a:pt x="2221229" y="12700"/>
                  </a:lnTo>
                  <a:close/>
                </a:path>
                <a:path w="2273300" h="528320">
                  <a:moveTo>
                    <a:pt x="2246629" y="12700"/>
                  </a:moveTo>
                  <a:lnTo>
                    <a:pt x="2233929" y="12700"/>
                  </a:lnTo>
                  <a:lnTo>
                    <a:pt x="2233929" y="0"/>
                  </a:lnTo>
                  <a:lnTo>
                    <a:pt x="2246629" y="0"/>
                  </a:lnTo>
                  <a:lnTo>
                    <a:pt x="2246629" y="12700"/>
                  </a:lnTo>
                  <a:close/>
                </a:path>
                <a:path w="2273300" h="528320">
                  <a:moveTo>
                    <a:pt x="2260600" y="12700"/>
                  </a:moveTo>
                  <a:lnTo>
                    <a:pt x="2259329" y="12700"/>
                  </a:lnTo>
                  <a:lnTo>
                    <a:pt x="2259329" y="0"/>
                  </a:lnTo>
                  <a:lnTo>
                    <a:pt x="2266950" y="0"/>
                  </a:lnTo>
                  <a:lnTo>
                    <a:pt x="2268905" y="304"/>
                  </a:lnTo>
                  <a:lnTo>
                    <a:pt x="2270683" y="1206"/>
                  </a:lnTo>
                  <a:lnTo>
                    <a:pt x="2272080" y="2616"/>
                  </a:lnTo>
                  <a:lnTo>
                    <a:pt x="2272995" y="4381"/>
                  </a:lnTo>
                  <a:lnTo>
                    <a:pt x="2273300" y="6350"/>
                  </a:lnTo>
                  <a:lnTo>
                    <a:pt x="2260600" y="6350"/>
                  </a:lnTo>
                  <a:lnTo>
                    <a:pt x="2260600" y="12700"/>
                  </a:lnTo>
                  <a:close/>
                </a:path>
                <a:path w="2273300" h="528320">
                  <a:moveTo>
                    <a:pt x="2266950" y="12700"/>
                  </a:moveTo>
                  <a:lnTo>
                    <a:pt x="2260600" y="12700"/>
                  </a:lnTo>
                  <a:lnTo>
                    <a:pt x="2260600" y="6350"/>
                  </a:lnTo>
                  <a:lnTo>
                    <a:pt x="2266950" y="12700"/>
                  </a:lnTo>
                  <a:close/>
                </a:path>
                <a:path w="2273300" h="528320">
                  <a:moveTo>
                    <a:pt x="2273300" y="11429"/>
                  </a:moveTo>
                  <a:lnTo>
                    <a:pt x="2265679" y="11429"/>
                  </a:lnTo>
                  <a:lnTo>
                    <a:pt x="2260600" y="6350"/>
                  </a:lnTo>
                  <a:lnTo>
                    <a:pt x="2273300" y="6350"/>
                  </a:lnTo>
                  <a:lnTo>
                    <a:pt x="2273300" y="11429"/>
                  </a:lnTo>
                  <a:close/>
                </a:path>
                <a:path w="2273300" h="528320">
                  <a:moveTo>
                    <a:pt x="2273300" y="36829"/>
                  </a:moveTo>
                  <a:lnTo>
                    <a:pt x="2260600" y="36829"/>
                  </a:lnTo>
                  <a:lnTo>
                    <a:pt x="2260600" y="24129"/>
                  </a:lnTo>
                  <a:lnTo>
                    <a:pt x="2273300" y="24129"/>
                  </a:lnTo>
                  <a:lnTo>
                    <a:pt x="2273300" y="36829"/>
                  </a:lnTo>
                  <a:close/>
                </a:path>
                <a:path w="2273300" h="528320">
                  <a:moveTo>
                    <a:pt x="2273300" y="62229"/>
                  </a:moveTo>
                  <a:lnTo>
                    <a:pt x="2260600" y="62229"/>
                  </a:lnTo>
                  <a:lnTo>
                    <a:pt x="2260600" y="49529"/>
                  </a:lnTo>
                  <a:lnTo>
                    <a:pt x="2273300" y="49529"/>
                  </a:lnTo>
                  <a:lnTo>
                    <a:pt x="2273300" y="62229"/>
                  </a:lnTo>
                  <a:close/>
                </a:path>
                <a:path w="2273300" h="528320">
                  <a:moveTo>
                    <a:pt x="2273300" y="87629"/>
                  </a:moveTo>
                  <a:lnTo>
                    <a:pt x="2260600" y="87629"/>
                  </a:lnTo>
                  <a:lnTo>
                    <a:pt x="2260600" y="74929"/>
                  </a:lnTo>
                  <a:lnTo>
                    <a:pt x="2273300" y="74929"/>
                  </a:lnTo>
                  <a:lnTo>
                    <a:pt x="2273300" y="87629"/>
                  </a:lnTo>
                  <a:close/>
                </a:path>
                <a:path w="2273300" h="528320">
                  <a:moveTo>
                    <a:pt x="2273300" y="113029"/>
                  </a:moveTo>
                  <a:lnTo>
                    <a:pt x="2260600" y="113029"/>
                  </a:lnTo>
                  <a:lnTo>
                    <a:pt x="2260600" y="100329"/>
                  </a:lnTo>
                  <a:lnTo>
                    <a:pt x="2273300" y="100329"/>
                  </a:lnTo>
                  <a:lnTo>
                    <a:pt x="2273300" y="113029"/>
                  </a:lnTo>
                  <a:close/>
                </a:path>
                <a:path w="2273300" h="528320">
                  <a:moveTo>
                    <a:pt x="2273300" y="138429"/>
                  </a:moveTo>
                  <a:lnTo>
                    <a:pt x="2260600" y="138429"/>
                  </a:lnTo>
                  <a:lnTo>
                    <a:pt x="2260600" y="125729"/>
                  </a:lnTo>
                  <a:lnTo>
                    <a:pt x="2273300" y="125729"/>
                  </a:lnTo>
                  <a:lnTo>
                    <a:pt x="2273300" y="138429"/>
                  </a:lnTo>
                  <a:close/>
                </a:path>
                <a:path w="2273300" h="528320">
                  <a:moveTo>
                    <a:pt x="2273300" y="163829"/>
                  </a:moveTo>
                  <a:lnTo>
                    <a:pt x="2260600" y="163829"/>
                  </a:lnTo>
                  <a:lnTo>
                    <a:pt x="2260600" y="151129"/>
                  </a:lnTo>
                  <a:lnTo>
                    <a:pt x="2273300" y="151129"/>
                  </a:lnTo>
                  <a:lnTo>
                    <a:pt x="2273300" y="163829"/>
                  </a:lnTo>
                  <a:close/>
                </a:path>
                <a:path w="2273300" h="528320">
                  <a:moveTo>
                    <a:pt x="2273300" y="189229"/>
                  </a:moveTo>
                  <a:lnTo>
                    <a:pt x="2260600" y="189229"/>
                  </a:lnTo>
                  <a:lnTo>
                    <a:pt x="2260600" y="176529"/>
                  </a:lnTo>
                  <a:lnTo>
                    <a:pt x="2273300" y="176529"/>
                  </a:lnTo>
                  <a:lnTo>
                    <a:pt x="2273300" y="189229"/>
                  </a:lnTo>
                  <a:close/>
                </a:path>
                <a:path w="2273300" h="528320">
                  <a:moveTo>
                    <a:pt x="2273300" y="214629"/>
                  </a:moveTo>
                  <a:lnTo>
                    <a:pt x="2260600" y="214629"/>
                  </a:lnTo>
                  <a:lnTo>
                    <a:pt x="2260600" y="201929"/>
                  </a:lnTo>
                  <a:lnTo>
                    <a:pt x="2273300" y="201929"/>
                  </a:lnTo>
                  <a:lnTo>
                    <a:pt x="2273300" y="214629"/>
                  </a:lnTo>
                  <a:close/>
                </a:path>
                <a:path w="2273300" h="528320">
                  <a:moveTo>
                    <a:pt x="2273300" y="240029"/>
                  </a:moveTo>
                  <a:lnTo>
                    <a:pt x="2260600" y="240029"/>
                  </a:lnTo>
                  <a:lnTo>
                    <a:pt x="2260600" y="227329"/>
                  </a:lnTo>
                  <a:lnTo>
                    <a:pt x="2273300" y="227329"/>
                  </a:lnTo>
                  <a:lnTo>
                    <a:pt x="2273300" y="240029"/>
                  </a:lnTo>
                  <a:close/>
                </a:path>
                <a:path w="2273300" h="528320">
                  <a:moveTo>
                    <a:pt x="2273300" y="265429"/>
                  </a:moveTo>
                  <a:lnTo>
                    <a:pt x="2260600" y="265429"/>
                  </a:lnTo>
                  <a:lnTo>
                    <a:pt x="2260600" y="252729"/>
                  </a:lnTo>
                  <a:lnTo>
                    <a:pt x="2273300" y="252729"/>
                  </a:lnTo>
                  <a:lnTo>
                    <a:pt x="2273300" y="265429"/>
                  </a:lnTo>
                  <a:close/>
                </a:path>
                <a:path w="2273300" h="528320">
                  <a:moveTo>
                    <a:pt x="2273300" y="290829"/>
                  </a:moveTo>
                  <a:lnTo>
                    <a:pt x="2260600" y="290829"/>
                  </a:lnTo>
                  <a:lnTo>
                    <a:pt x="2260600" y="278129"/>
                  </a:lnTo>
                  <a:lnTo>
                    <a:pt x="2273300" y="278129"/>
                  </a:lnTo>
                  <a:lnTo>
                    <a:pt x="2273300" y="290829"/>
                  </a:lnTo>
                  <a:close/>
                </a:path>
                <a:path w="2273300" h="528320">
                  <a:moveTo>
                    <a:pt x="2273300" y="316229"/>
                  </a:moveTo>
                  <a:lnTo>
                    <a:pt x="2260600" y="316229"/>
                  </a:lnTo>
                  <a:lnTo>
                    <a:pt x="2260600" y="303529"/>
                  </a:lnTo>
                  <a:lnTo>
                    <a:pt x="2273300" y="303529"/>
                  </a:lnTo>
                  <a:lnTo>
                    <a:pt x="2273300" y="316229"/>
                  </a:lnTo>
                  <a:close/>
                </a:path>
                <a:path w="2273300" h="528320">
                  <a:moveTo>
                    <a:pt x="2273300" y="341629"/>
                  </a:moveTo>
                  <a:lnTo>
                    <a:pt x="2260600" y="341629"/>
                  </a:lnTo>
                  <a:lnTo>
                    <a:pt x="2260600" y="328929"/>
                  </a:lnTo>
                  <a:lnTo>
                    <a:pt x="2273300" y="328929"/>
                  </a:lnTo>
                  <a:lnTo>
                    <a:pt x="2273300" y="341629"/>
                  </a:lnTo>
                  <a:close/>
                </a:path>
                <a:path w="2273300" h="528320">
                  <a:moveTo>
                    <a:pt x="2273300" y="367029"/>
                  </a:moveTo>
                  <a:lnTo>
                    <a:pt x="2260600" y="367029"/>
                  </a:lnTo>
                  <a:lnTo>
                    <a:pt x="2260600" y="354329"/>
                  </a:lnTo>
                  <a:lnTo>
                    <a:pt x="2273300" y="354329"/>
                  </a:lnTo>
                  <a:lnTo>
                    <a:pt x="2273300" y="367029"/>
                  </a:lnTo>
                  <a:close/>
                </a:path>
                <a:path w="2273300" h="528320">
                  <a:moveTo>
                    <a:pt x="2273300" y="392429"/>
                  </a:moveTo>
                  <a:lnTo>
                    <a:pt x="2260600" y="392429"/>
                  </a:lnTo>
                  <a:lnTo>
                    <a:pt x="2260600" y="379729"/>
                  </a:lnTo>
                  <a:lnTo>
                    <a:pt x="2273300" y="379729"/>
                  </a:lnTo>
                  <a:lnTo>
                    <a:pt x="2273300" y="392429"/>
                  </a:lnTo>
                  <a:close/>
                </a:path>
                <a:path w="2273300" h="528320">
                  <a:moveTo>
                    <a:pt x="2273300" y="417829"/>
                  </a:moveTo>
                  <a:lnTo>
                    <a:pt x="2260600" y="417829"/>
                  </a:lnTo>
                  <a:lnTo>
                    <a:pt x="2260600" y="405129"/>
                  </a:lnTo>
                  <a:lnTo>
                    <a:pt x="2273300" y="405129"/>
                  </a:lnTo>
                  <a:lnTo>
                    <a:pt x="2273300" y="417829"/>
                  </a:lnTo>
                  <a:close/>
                </a:path>
                <a:path w="2273300" h="528320">
                  <a:moveTo>
                    <a:pt x="2273300" y="443229"/>
                  </a:moveTo>
                  <a:lnTo>
                    <a:pt x="2260600" y="443229"/>
                  </a:lnTo>
                  <a:lnTo>
                    <a:pt x="2260600" y="430529"/>
                  </a:lnTo>
                  <a:lnTo>
                    <a:pt x="2273300" y="430529"/>
                  </a:lnTo>
                  <a:lnTo>
                    <a:pt x="2273300" y="443229"/>
                  </a:lnTo>
                  <a:close/>
                </a:path>
                <a:path w="2273300" h="528320">
                  <a:moveTo>
                    <a:pt x="2273300" y="468629"/>
                  </a:moveTo>
                  <a:lnTo>
                    <a:pt x="2260600" y="468629"/>
                  </a:lnTo>
                  <a:lnTo>
                    <a:pt x="2260600" y="455929"/>
                  </a:lnTo>
                  <a:lnTo>
                    <a:pt x="2273300" y="455929"/>
                  </a:lnTo>
                  <a:lnTo>
                    <a:pt x="2273300" y="468629"/>
                  </a:lnTo>
                  <a:close/>
                </a:path>
                <a:path w="2273300" h="528320">
                  <a:moveTo>
                    <a:pt x="2273300" y="494029"/>
                  </a:moveTo>
                  <a:lnTo>
                    <a:pt x="2260600" y="494029"/>
                  </a:lnTo>
                  <a:lnTo>
                    <a:pt x="2260600" y="481329"/>
                  </a:lnTo>
                  <a:lnTo>
                    <a:pt x="2273300" y="481329"/>
                  </a:lnTo>
                  <a:lnTo>
                    <a:pt x="2273300" y="494029"/>
                  </a:lnTo>
                  <a:close/>
                </a:path>
                <a:path w="2273300" h="528320">
                  <a:moveTo>
                    <a:pt x="2273300" y="519429"/>
                  </a:moveTo>
                  <a:lnTo>
                    <a:pt x="2260600" y="519429"/>
                  </a:lnTo>
                  <a:lnTo>
                    <a:pt x="2260600" y="506729"/>
                  </a:lnTo>
                  <a:lnTo>
                    <a:pt x="2273300" y="506729"/>
                  </a:lnTo>
                  <a:lnTo>
                    <a:pt x="2273300" y="519429"/>
                  </a:lnTo>
                  <a:close/>
                </a:path>
                <a:path w="2273300" h="528320">
                  <a:moveTo>
                    <a:pt x="2256790" y="528320"/>
                  </a:moveTo>
                  <a:lnTo>
                    <a:pt x="2244090" y="528320"/>
                  </a:lnTo>
                  <a:lnTo>
                    <a:pt x="2244090" y="515620"/>
                  </a:lnTo>
                  <a:lnTo>
                    <a:pt x="2256790" y="515620"/>
                  </a:lnTo>
                  <a:lnTo>
                    <a:pt x="2256790" y="528320"/>
                  </a:lnTo>
                  <a:close/>
                </a:path>
                <a:path w="2273300" h="528320">
                  <a:moveTo>
                    <a:pt x="2231390" y="528320"/>
                  </a:moveTo>
                  <a:lnTo>
                    <a:pt x="2218690" y="528320"/>
                  </a:lnTo>
                  <a:lnTo>
                    <a:pt x="2218690" y="515620"/>
                  </a:lnTo>
                  <a:lnTo>
                    <a:pt x="2231390" y="515620"/>
                  </a:lnTo>
                  <a:lnTo>
                    <a:pt x="2231390" y="528320"/>
                  </a:lnTo>
                  <a:close/>
                </a:path>
                <a:path w="2273300" h="528320">
                  <a:moveTo>
                    <a:pt x="2205990" y="528320"/>
                  </a:moveTo>
                  <a:lnTo>
                    <a:pt x="2193290" y="528320"/>
                  </a:lnTo>
                  <a:lnTo>
                    <a:pt x="2193290" y="515620"/>
                  </a:lnTo>
                  <a:lnTo>
                    <a:pt x="2205990" y="515620"/>
                  </a:lnTo>
                  <a:lnTo>
                    <a:pt x="2205990" y="528320"/>
                  </a:lnTo>
                  <a:close/>
                </a:path>
                <a:path w="2273300" h="528320">
                  <a:moveTo>
                    <a:pt x="2180590" y="528320"/>
                  </a:moveTo>
                  <a:lnTo>
                    <a:pt x="2167890" y="528320"/>
                  </a:lnTo>
                  <a:lnTo>
                    <a:pt x="2167890" y="515620"/>
                  </a:lnTo>
                  <a:lnTo>
                    <a:pt x="2180590" y="515620"/>
                  </a:lnTo>
                  <a:lnTo>
                    <a:pt x="2180590" y="528320"/>
                  </a:lnTo>
                  <a:close/>
                </a:path>
                <a:path w="2273300" h="528320">
                  <a:moveTo>
                    <a:pt x="2155190" y="528320"/>
                  </a:moveTo>
                  <a:lnTo>
                    <a:pt x="2142490" y="528320"/>
                  </a:lnTo>
                  <a:lnTo>
                    <a:pt x="2142490" y="515620"/>
                  </a:lnTo>
                  <a:lnTo>
                    <a:pt x="2155190" y="515620"/>
                  </a:lnTo>
                  <a:lnTo>
                    <a:pt x="2155190" y="528320"/>
                  </a:lnTo>
                  <a:close/>
                </a:path>
                <a:path w="2273300" h="528320">
                  <a:moveTo>
                    <a:pt x="2129790" y="528320"/>
                  </a:moveTo>
                  <a:lnTo>
                    <a:pt x="2117090" y="528320"/>
                  </a:lnTo>
                  <a:lnTo>
                    <a:pt x="2117090" y="515620"/>
                  </a:lnTo>
                  <a:lnTo>
                    <a:pt x="2129790" y="515620"/>
                  </a:lnTo>
                  <a:lnTo>
                    <a:pt x="2129790" y="528320"/>
                  </a:lnTo>
                  <a:close/>
                </a:path>
                <a:path w="2273300" h="528320">
                  <a:moveTo>
                    <a:pt x="2104390" y="528320"/>
                  </a:moveTo>
                  <a:lnTo>
                    <a:pt x="2091690" y="528320"/>
                  </a:lnTo>
                  <a:lnTo>
                    <a:pt x="2091690" y="515620"/>
                  </a:lnTo>
                  <a:lnTo>
                    <a:pt x="2104390" y="515620"/>
                  </a:lnTo>
                  <a:lnTo>
                    <a:pt x="2104390" y="528320"/>
                  </a:lnTo>
                  <a:close/>
                </a:path>
                <a:path w="2273300" h="528320">
                  <a:moveTo>
                    <a:pt x="2078990" y="528320"/>
                  </a:moveTo>
                  <a:lnTo>
                    <a:pt x="2066290" y="528320"/>
                  </a:lnTo>
                  <a:lnTo>
                    <a:pt x="2066290" y="515620"/>
                  </a:lnTo>
                  <a:lnTo>
                    <a:pt x="2078990" y="515620"/>
                  </a:lnTo>
                  <a:lnTo>
                    <a:pt x="2078990" y="528320"/>
                  </a:lnTo>
                  <a:close/>
                </a:path>
                <a:path w="2273300" h="528320">
                  <a:moveTo>
                    <a:pt x="2053590" y="528320"/>
                  </a:moveTo>
                  <a:lnTo>
                    <a:pt x="2040890" y="528320"/>
                  </a:lnTo>
                  <a:lnTo>
                    <a:pt x="2040890" y="515620"/>
                  </a:lnTo>
                  <a:lnTo>
                    <a:pt x="2053590" y="515620"/>
                  </a:lnTo>
                  <a:lnTo>
                    <a:pt x="2053590" y="528320"/>
                  </a:lnTo>
                  <a:close/>
                </a:path>
                <a:path w="2273300" h="528320">
                  <a:moveTo>
                    <a:pt x="2028190" y="528320"/>
                  </a:moveTo>
                  <a:lnTo>
                    <a:pt x="2015490" y="528320"/>
                  </a:lnTo>
                  <a:lnTo>
                    <a:pt x="2015490" y="515620"/>
                  </a:lnTo>
                  <a:lnTo>
                    <a:pt x="2028190" y="515620"/>
                  </a:lnTo>
                  <a:lnTo>
                    <a:pt x="2028190" y="528320"/>
                  </a:lnTo>
                  <a:close/>
                </a:path>
                <a:path w="2273300" h="528320">
                  <a:moveTo>
                    <a:pt x="2002790" y="528320"/>
                  </a:moveTo>
                  <a:lnTo>
                    <a:pt x="1990090" y="528320"/>
                  </a:lnTo>
                  <a:lnTo>
                    <a:pt x="1990090" y="515620"/>
                  </a:lnTo>
                  <a:lnTo>
                    <a:pt x="2002790" y="515620"/>
                  </a:lnTo>
                  <a:lnTo>
                    <a:pt x="2002790" y="528320"/>
                  </a:lnTo>
                  <a:close/>
                </a:path>
                <a:path w="2273300" h="528320">
                  <a:moveTo>
                    <a:pt x="1977390" y="528320"/>
                  </a:moveTo>
                  <a:lnTo>
                    <a:pt x="1964690" y="528320"/>
                  </a:lnTo>
                  <a:lnTo>
                    <a:pt x="1964690" y="515620"/>
                  </a:lnTo>
                  <a:lnTo>
                    <a:pt x="1977390" y="515620"/>
                  </a:lnTo>
                  <a:lnTo>
                    <a:pt x="1977390" y="528320"/>
                  </a:lnTo>
                  <a:close/>
                </a:path>
                <a:path w="2273300" h="528320">
                  <a:moveTo>
                    <a:pt x="1951990" y="528320"/>
                  </a:moveTo>
                  <a:lnTo>
                    <a:pt x="1939290" y="528320"/>
                  </a:lnTo>
                  <a:lnTo>
                    <a:pt x="1939290" y="515620"/>
                  </a:lnTo>
                  <a:lnTo>
                    <a:pt x="1951990" y="515620"/>
                  </a:lnTo>
                  <a:lnTo>
                    <a:pt x="1951990" y="528320"/>
                  </a:lnTo>
                  <a:close/>
                </a:path>
                <a:path w="2273300" h="528320">
                  <a:moveTo>
                    <a:pt x="1926590" y="528320"/>
                  </a:moveTo>
                  <a:lnTo>
                    <a:pt x="1913890" y="528320"/>
                  </a:lnTo>
                  <a:lnTo>
                    <a:pt x="1913890" y="515620"/>
                  </a:lnTo>
                  <a:lnTo>
                    <a:pt x="1926590" y="515620"/>
                  </a:lnTo>
                  <a:lnTo>
                    <a:pt x="1926590" y="528320"/>
                  </a:lnTo>
                  <a:close/>
                </a:path>
                <a:path w="2273300" h="528320">
                  <a:moveTo>
                    <a:pt x="1901190" y="528320"/>
                  </a:moveTo>
                  <a:lnTo>
                    <a:pt x="1888490" y="528320"/>
                  </a:lnTo>
                  <a:lnTo>
                    <a:pt x="1888490" y="515620"/>
                  </a:lnTo>
                  <a:lnTo>
                    <a:pt x="1901190" y="515620"/>
                  </a:lnTo>
                  <a:lnTo>
                    <a:pt x="1901190" y="528320"/>
                  </a:lnTo>
                  <a:close/>
                </a:path>
                <a:path w="2273300" h="528320">
                  <a:moveTo>
                    <a:pt x="1875790" y="528320"/>
                  </a:moveTo>
                  <a:lnTo>
                    <a:pt x="1863090" y="528320"/>
                  </a:lnTo>
                  <a:lnTo>
                    <a:pt x="1863090" y="515620"/>
                  </a:lnTo>
                  <a:lnTo>
                    <a:pt x="1875790" y="515620"/>
                  </a:lnTo>
                  <a:lnTo>
                    <a:pt x="1875790" y="528320"/>
                  </a:lnTo>
                  <a:close/>
                </a:path>
                <a:path w="2273300" h="528320">
                  <a:moveTo>
                    <a:pt x="1850390" y="528320"/>
                  </a:moveTo>
                  <a:lnTo>
                    <a:pt x="1837690" y="528320"/>
                  </a:lnTo>
                  <a:lnTo>
                    <a:pt x="1837690" y="515620"/>
                  </a:lnTo>
                  <a:lnTo>
                    <a:pt x="1850390" y="515620"/>
                  </a:lnTo>
                  <a:lnTo>
                    <a:pt x="1850390" y="528320"/>
                  </a:lnTo>
                  <a:close/>
                </a:path>
                <a:path w="2273300" h="528320">
                  <a:moveTo>
                    <a:pt x="1824990" y="528320"/>
                  </a:moveTo>
                  <a:lnTo>
                    <a:pt x="1812290" y="528320"/>
                  </a:lnTo>
                  <a:lnTo>
                    <a:pt x="1812290" y="515620"/>
                  </a:lnTo>
                  <a:lnTo>
                    <a:pt x="1824990" y="515620"/>
                  </a:lnTo>
                  <a:lnTo>
                    <a:pt x="1824990" y="528320"/>
                  </a:lnTo>
                  <a:close/>
                </a:path>
                <a:path w="2273300" h="528320">
                  <a:moveTo>
                    <a:pt x="1799590" y="528320"/>
                  </a:moveTo>
                  <a:lnTo>
                    <a:pt x="1786890" y="528320"/>
                  </a:lnTo>
                  <a:lnTo>
                    <a:pt x="1786890" y="515620"/>
                  </a:lnTo>
                  <a:lnTo>
                    <a:pt x="1799590" y="515620"/>
                  </a:lnTo>
                  <a:lnTo>
                    <a:pt x="1799590" y="528320"/>
                  </a:lnTo>
                  <a:close/>
                </a:path>
                <a:path w="2273300" h="528320">
                  <a:moveTo>
                    <a:pt x="1774190" y="528320"/>
                  </a:moveTo>
                  <a:lnTo>
                    <a:pt x="1761490" y="528320"/>
                  </a:lnTo>
                  <a:lnTo>
                    <a:pt x="1761490" y="515620"/>
                  </a:lnTo>
                  <a:lnTo>
                    <a:pt x="1774190" y="515620"/>
                  </a:lnTo>
                  <a:lnTo>
                    <a:pt x="1774190" y="528320"/>
                  </a:lnTo>
                  <a:close/>
                </a:path>
                <a:path w="2273300" h="528320">
                  <a:moveTo>
                    <a:pt x="1748790" y="528320"/>
                  </a:moveTo>
                  <a:lnTo>
                    <a:pt x="1736090" y="528320"/>
                  </a:lnTo>
                  <a:lnTo>
                    <a:pt x="1736090" y="515620"/>
                  </a:lnTo>
                  <a:lnTo>
                    <a:pt x="1748790" y="515620"/>
                  </a:lnTo>
                  <a:lnTo>
                    <a:pt x="1748790" y="528320"/>
                  </a:lnTo>
                  <a:close/>
                </a:path>
                <a:path w="2273300" h="528320">
                  <a:moveTo>
                    <a:pt x="1723390" y="528320"/>
                  </a:moveTo>
                  <a:lnTo>
                    <a:pt x="1710690" y="528320"/>
                  </a:lnTo>
                  <a:lnTo>
                    <a:pt x="1710690" y="515620"/>
                  </a:lnTo>
                  <a:lnTo>
                    <a:pt x="1723390" y="515620"/>
                  </a:lnTo>
                  <a:lnTo>
                    <a:pt x="1723390" y="528320"/>
                  </a:lnTo>
                  <a:close/>
                </a:path>
                <a:path w="2273300" h="528320">
                  <a:moveTo>
                    <a:pt x="1697990" y="528320"/>
                  </a:moveTo>
                  <a:lnTo>
                    <a:pt x="1685290" y="528320"/>
                  </a:lnTo>
                  <a:lnTo>
                    <a:pt x="1685290" y="515620"/>
                  </a:lnTo>
                  <a:lnTo>
                    <a:pt x="1697990" y="515620"/>
                  </a:lnTo>
                  <a:lnTo>
                    <a:pt x="1697990" y="528320"/>
                  </a:lnTo>
                  <a:close/>
                </a:path>
                <a:path w="2273300" h="528320">
                  <a:moveTo>
                    <a:pt x="1672590" y="528320"/>
                  </a:moveTo>
                  <a:lnTo>
                    <a:pt x="1659890" y="528320"/>
                  </a:lnTo>
                  <a:lnTo>
                    <a:pt x="1659890" y="515620"/>
                  </a:lnTo>
                  <a:lnTo>
                    <a:pt x="1672590" y="515620"/>
                  </a:lnTo>
                  <a:lnTo>
                    <a:pt x="1672590" y="528320"/>
                  </a:lnTo>
                  <a:close/>
                </a:path>
                <a:path w="2273300" h="528320">
                  <a:moveTo>
                    <a:pt x="1647190" y="528320"/>
                  </a:moveTo>
                  <a:lnTo>
                    <a:pt x="1634490" y="528320"/>
                  </a:lnTo>
                  <a:lnTo>
                    <a:pt x="1634490" y="515620"/>
                  </a:lnTo>
                  <a:lnTo>
                    <a:pt x="1647190" y="515620"/>
                  </a:lnTo>
                  <a:lnTo>
                    <a:pt x="1647190" y="528320"/>
                  </a:lnTo>
                  <a:close/>
                </a:path>
                <a:path w="2273300" h="528320">
                  <a:moveTo>
                    <a:pt x="1621790" y="528320"/>
                  </a:moveTo>
                  <a:lnTo>
                    <a:pt x="1609090" y="528320"/>
                  </a:lnTo>
                  <a:lnTo>
                    <a:pt x="1609090" y="515620"/>
                  </a:lnTo>
                  <a:lnTo>
                    <a:pt x="1621790" y="515620"/>
                  </a:lnTo>
                  <a:lnTo>
                    <a:pt x="1621790" y="528320"/>
                  </a:lnTo>
                  <a:close/>
                </a:path>
                <a:path w="2273300" h="528320">
                  <a:moveTo>
                    <a:pt x="1596390" y="528320"/>
                  </a:moveTo>
                  <a:lnTo>
                    <a:pt x="1583690" y="528320"/>
                  </a:lnTo>
                  <a:lnTo>
                    <a:pt x="1583690" y="515620"/>
                  </a:lnTo>
                  <a:lnTo>
                    <a:pt x="1596390" y="515620"/>
                  </a:lnTo>
                  <a:lnTo>
                    <a:pt x="1596390" y="528320"/>
                  </a:lnTo>
                  <a:close/>
                </a:path>
                <a:path w="2273300" h="528320">
                  <a:moveTo>
                    <a:pt x="1570990" y="528320"/>
                  </a:moveTo>
                  <a:lnTo>
                    <a:pt x="1558290" y="528320"/>
                  </a:lnTo>
                  <a:lnTo>
                    <a:pt x="1558290" y="515620"/>
                  </a:lnTo>
                  <a:lnTo>
                    <a:pt x="1570990" y="515620"/>
                  </a:lnTo>
                  <a:lnTo>
                    <a:pt x="1570990" y="528320"/>
                  </a:lnTo>
                  <a:close/>
                </a:path>
                <a:path w="2273300" h="528320">
                  <a:moveTo>
                    <a:pt x="1545590" y="528320"/>
                  </a:moveTo>
                  <a:lnTo>
                    <a:pt x="1532890" y="528320"/>
                  </a:lnTo>
                  <a:lnTo>
                    <a:pt x="1532890" y="515620"/>
                  </a:lnTo>
                  <a:lnTo>
                    <a:pt x="1545590" y="515620"/>
                  </a:lnTo>
                  <a:lnTo>
                    <a:pt x="1545590" y="528320"/>
                  </a:lnTo>
                  <a:close/>
                </a:path>
                <a:path w="2273300" h="528320">
                  <a:moveTo>
                    <a:pt x="1520190" y="528320"/>
                  </a:moveTo>
                  <a:lnTo>
                    <a:pt x="1507490" y="528320"/>
                  </a:lnTo>
                  <a:lnTo>
                    <a:pt x="1507490" y="515620"/>
                  </a:lnTo>
                  <a:lnTo>
                    <a:pt x="1520190" y="515620"/>
                  </a:lnTo>
                  <a:lnTo>
                    <a:pt x="1520190" y="528320"/>
                  </a:lnTo>
                  <a:close/>
                </a:path>
                <a:path w="2273300" h="528320">
                  <a:moveTo>
                    <a:pt x="1494790" y="528320"/>
                  </a:moveTo>
                  <a:lnTo>
                    <a:pt x="1482090" y="528320"/>
                  </a:lnTo>
                  <a:lnTo>
                    <a:pt x="1482090" y="515620"/>
                  </a:lnTo>
                  <a:lnTo>
                    <a:pt x="1494790" y="515620"/>
                  </a:lnTo>
                  <a:lnTo>
                    <a:pt x="1494790" y="528320"/>
                  </a:lnTo>
                  <a:close/>
                </a:path>
                <a:path w="2273300" h="528320">
                  <a:moveTo>
                    <a:pt x="1469390" y="528320"/>
                  </a:moveTo>
                  <a:lnTo>
                    <a:pt x="1456690" y="528320"/>
                  </a:lnTo>
                  <a:lnTo>
                    <a:pt x="1456690" y="515620"/>
                  </a:lnTo>
                  <a:lnTo>
                    <a:pt x="1469390" y="515620"/>
                  </a:lnTo>
                  <a:lnTo>
                    <a:pt x="1469390" y="528320"/>
                  </a:lnTo>
                  <a:close/>
                </a:path>
                <a:path w="2273300" h="528320">
                  <a:moveTo>
                    <a:pt x="1443990" y="528320"/>
                  </a:moveTo>
                  <a:lnTo>
                    <a:pt x="1431290" y="528320"/>
                  </a:lnTo>
                  <a:lnTo>
                    <a:pt x="1431290" y="515620"/>
                  </a:lnTo>
                  <a:lnTo>
                    <a:pt x="1443990" y="515620"/>
                  </a:lnTo>
                  <a:lnTo>
                    <a:pt x="1443990" y="528320"/>
                  </a:lnTo>
                  <a:close/>
                </a:path>
                <a:path w="2273300" h="528320">
                  <a:moveTo>
                    <a:pt x="1418590" y="528320"/>
                  </a:moveTo>
                  <a:lnTo>
                    <a:pt x="1405890" y="528320"/>
                  </a:lnTo>
                  <a:lnTo>
                    <a:pt x="1405890" y="515620"/>
                  </a:lnTo>
                  <a:lnTo>
                    <a:pt x="1418590" y="515620"/>
                  </a:lnTo>
                  <a:lnTo>
                    <a:pt x="1418590" y="528320"/>
                  </a:lnTo>
                  <a:close/>
                </a:path>
                <a:path w="2273300" h="528320">
                  <a:moveTo>
                    <a:pt x="1393190" y="528320"/>
                  </a:moveTo>
                  <a:lnTo>
                    <a:pt x="1380490" y="528320"/>
                  </a:lnTo>
                  <a:lnTo>
                    <a:pt x="1380490" y="515620"/>
                  </a:lnTo>
                  <a:lnTo>
                    <a:pt x="1393190" y="515620"/>
                  </a:lnTo>
                  <a:lnTo>
                    <a:pt x="1393190" y="528320"/>
                  </a:lnTo>
                  <a:close/>
                </a:path>
                <a:path w="2273300" h="528320">
                  <a:moveTo>
                    <a:pt x="1367790" y="528320"/>
                  </a:moveTo>
                  <a:lnTo>
                    <a:pt x="1355090" y="528320"/>
                  </a:lnTo>
                  <a:lnTo>
                    <a:pt x="1355090" y="515620"/>
                  </a:lnTo>
                  <a:lnTo>
                    <a:pt x="1367790" y="515620"/>
                  </a:lnTo>
                  <a:lnTo>
                    <a:pt x="1367790" y="528320"/>
                  </a:lnTo>
                  <a:close/>
                </a:path>
                <a:path w="2273300" h="528320">
                  <a:moveTo>
                    <a:pt x="1342390" y="528320"/>
                  </a:moveTo>
                  <a:lnTo>
                    <a:pt x="1329690" y="528320"/>
                  </a:lnTo>
                  <a:lnTo>
                    <a:pt x="1329690" y="515620"/>
                  </a:lnTo>
                  <a:lnTo>
                    <a:pt x="1342390" y="515620"/>
                  </a:lnTo>
                  <a:lnTo>
                    <a:pt x="1342390" y="528320"/>
                  </a:lnTo>
                  <a:close/>
                </a:path>
                <a:path w="2273300" h="528320">
                  <a:moveTo>
                    <a:pt x="1316990" y="528320"/>
                  </a:moveTo>
                  <a:lnTo>
                    <a:pt x="1304290" y="528320"/>
                  </a:lnTo>
                  <a:lnTo>
                    <a:pt x="1304290" y="515620"/>
                  </a:lnTo>
                  <a:lnTo>
                    <a:pt x="1316990" y="515620"/>
                  </a:lnTo>
                  <a:lnTo>
                    <a:pt x="1316990" y="528320"/>
                  </a:lnTo>
                  <a:close/>
                </a:path>
                <a:path w="2273300" h="528320">
                  <a:moveTo>
                    <a:pt x="1291590" y="528320"/>
                  </a:moveTo>
                  <a:lnTo>
                    <a:pt x="1278890" y="528320"/>
                  </a:lnTo>
                  <a:lnTo>
                    <a:pt x="1278890" y="515620"/>
                  </a:lnTo>
                  <a:lnTo>
                    <a:pt x="1291590" y="515620"/>
                  </a:lnTo>
                  <a:lnTo>
                    <a:pt x="1291590" y="528320"/>
                  </a:lnTo>
                  <a:close/>
                </a:path>
                <a:path w="2273300" h="528320">
                  <a:moveTo>
                    <a:pt x="1266190" y="528320"/>
                  </a:moveTo>
                  <a:lnTo>
                    <a:pt x="1253490" y="528320"/>
                  </a:lnTo>
                  <a:lnTo>
                    <a:pt x="1253490" y="515620"/>
                  </a:lnTo>
                  <a:lnTo>
                    <a:pt x="1266190" y="515620"/>
                  </a:lnTo>
                  <a:lnTo>
                    <a:pt x="1266190" y="528320"/>
                  </a:lnTo>
                  <a:close/>
                </a:path>
                <a:path w="2273300" h="528320">
                  <a:moveTo>
                    <a:pt x="1240790" y="528320"/>
                  </a:moveTo>
                  <a:lnTo>
                    <a:pt x="1228090" y="528320"/>
                  </a:lnTo>
                  <a:lnTo>
                    <a:pt x="1228090" y="515620"/>
                  </a:lnTo>
                  <a:lnTo>
                    <a:pt x="1240790" y="515620"/>
                  </a:lnTo>
                  <a:lnTo>
                    <a:pt x="1240790" y="528320"/>
                  </a:lnTo>
                  <a:close/>
                </a:path>
                <a:path w="2273300" h="528320">
                  <a:moveTo>
                    <a:pt x="1215390" y="528320"/>
                  </a:moveTo>
                  <a:lnTo>
                    <a:pt x="1202690" y="528320"/>
                  </a:lnTo>
                  <a:lnTo>
                    <a:pt x="1202690" y="515620"/>
                  </a:lnTo>
                  <a:lnTo>
                    <a:pt x="1215390" y="515620"/>
                  </a:lnTo>
                  <a:lnTo>
                    <a:pt x="1215390" y="528320"/>
                  </a:lnTo>
                  <a:close/>
                </a:path>
                <a:path w="2273300" h="528320">
                  <a:moveTo>
                    <a:pt x="1189990" y="528320"/>
                  </a:moveTo>
                  <a:lnTo>
                    <a:pt x="1177290" y="528320"/>
                  </a:lnTo>
                  <a:lnTo>
                    <a:pt x="1177290" y="515620"/>
                  </a:lnTo>
                  <a:lnTo>
                    <a:pt x="1189990" y="515620"/>
                  </a:lnTo>
                  <a:lnTo>
                    <a:pt x="1189990" y="528320"/>
                  </a:lnTo>
                  <a:close/>
                </a:path>
                <a:path w="2273300" h="528320">
                  <a:moveTo>
                    <a:pt x="1164590" y="528320"/>
                  </a:moveTo>
                  <a:lnTo>
                    <a:pt x="1151890" y="528320"/>
                  </a:lnTo>
                  <a:lnTo>
                    <a:pt x="1151890" y="515620"/>
                  </a:lnTo>
                  <a:lnTo>
                    <a:pt x="1164590" y="515620"/>
                  </a:lnTo>
                  <a:lnTo>
                    <a:pt x="1164590" y="528320"/>
                  </a:lnTo>
                  <a:close/>
                </a:path>
                <a:path w="2273300" h="528320">
                  <a:moveTo>
                    <a:pt x="1139190" y="528320"/>
                  </a:moveTo>
                  <a:lnTo>
                    <a:pt x="1126490" y="528320"/>
                  </a:lnTo>
                  <a:lnTo>
                    <a:pt x="1126490" y="515620"/>
                  </a:lnTo>
                  <a:lnTo>
                    <a:pt x="1139190" y="515620"/>
                  </a:lnTo>
                  <a:lnTo>
                    <a:pt x="1139190" y="528320"/>
                  </a:lnTo>
                  <a:close/>
                </a:path>
                <a:path w="2273300" h="528320">
                  <a:moveTo>
                    <a:pt x="1113790" y="528320"/>
                  </a:moveTo>
                  <a:lnTo>
                    <a:pt x="1101090" y="528320"/>
                  </a:lnTo>
                  <a:lnTo>
                    <a:pt x="1101090" y="515620"/>
                  </a:lnTo>
                  <a:lnTo>
                    <a:pt x="1113790" y="515620"/>
                  </a:lnTo>
                  <a:lnTo>
                    <a:pt x="1113790" y="528320"/>
                  </a:lnTo>
                  <a:close/>
                </a:path>
                <a:path w="2273300" h="528320">
                  <a:moveTo>
                    <a:pt x="1088390" y="528320"/>
                  </a:moveTo>
                  <a:lnTo>
                    <a:pt x="1075690" y="528320"/>
                  </a:lnTo>
                  <a:lnTo>
                    <a:pt x="1075690" y="515620"/>
                  </a:lnTo>
                  <a:lnTo>
                    <a:pt x="1088390" y="515620"/>
                  </a:lnTo>
                  <a:lnTo>
                    <a:pt x="1088390" y="528320"/>
                  </a:lnTo>
                  <a:close/>
                </a:path>
                <a:path w="2273300" h="528320">
                  <a:moveTo>
                    <a:pt x="1062990" y="528320"/>
                  </a:moveTo>
                  <a:lnTo>
                    <a:pt x="1050290" y="528320"/>
                  </a:lnTo>
                  <a:lnTo>
                    <a:pt x="1050290" y="515620"/>
                  </a:lnTo>
                  <a:lnTo>
                    <a:pt x="1062990" y="515620"/>
                  </a:lnTo>
                  <a:lnTo>
                    <a:pt x="1062990" y="528320"/>
                  </a:lnTo>
                  <a:close/>
                </a:path>
                <a:path w="2273300" h="528320">
                  <a:moveTo>
                    <a:pt x="1037590" y="528320"/>
                  </a:moveTo>
                  <a:lnTo>
                    <a:pt x="1024890" y="528320"/>
                  </a:lnTo>
                  <a:lnTo>
                    <a:pt x="1024890" y="515620"/>
                  </a:lnTo>
                  <a:lnTo>
                    <a:pt x="1037590" y="515620"/>
                  </a:lnTo>
                  <a:lnTo>
                    <a:pt x="1037590" y="528320"/>
                  </a:lnTo>
                  <a:close/>
                </a:path>
                <a:path w="2273300" h="528320">
                  <a:moveTo>
                    <a:pt x="1012190" y="528320"/>
                  </a:moveTo>
                  <a:lnTo>
                    <a:pt x="999490" y="528320"/>
                  </a:lnTo>
                  <a:lnTo>
                    <a:pt x="999490" y="515620"/>
                  </a:lnTo>
                  <a:lnTo>
                    <a:pt x="1012190" y="515620"/>
                  </a:lnTo>
                  <a:lnTo>
                    <a:pt x="1012190" y="528320"/>
                  </a:lnTo>
                  <a:close/>
                </a:path>
                <a:path w="2273300" h="528320">
                  <a:moveTo>
                    <a:pt x="986790" y="528320"/>
                  </a:moveTo>
                  <a:lnTo>
                    <a:pt x="974090" y="528320"/>
                  </a:lnTo>
                  <a:lnTo>
                    <a:pt x="974090" y="515620"/>
                  </a:lnTo>
                  <a:lnTo>
                    <a:pt x="986790" y="515620"/>
                  </a:lnTo>
                  <a:lnTo>
                    <a:pt x="986790" y="528320"/>
                  </a:lnTo>
                  <a:close/>
                </a:path>
                <a:path w="2273300" h="528320">
                  <a:moveTo>
                    <a:pt x="961390" y="528320"/>
                  </a:moveTo>
                  <a:lnTo>
                    <a:pt x="948690" y="528320"/>
                  </a:lnTo>
                  <a:lnTo>
                    <a:pt x="948690" y="515620"/>
                  </a:lnTo>
                  <a:lnTo>
                    <a:pt x="961390" y="515620"/>
                  </a:lnTo>
                  <a:lnTo>
                    <a:pt x="961390" y="528320"/>
                  </a:lnTo>
                  <a:close/>
                </a:path>
                <a:path w="2273300" h="528320">
                  <a:moveTo>
                    <a:pt x="935990" y="528320"/>
                  </a:moveTo>
                  <a:lnTo>
                    <a:pt x="923290" y="528320"/>
                  </a:lnTo>
                  <a:lnTo>
                    <a:pt x="923290" y="515620"/>
                  </a:lnTo>
                  <a:lnTo>
                    <a:pt x="935990" y="515620"/>
                  </a:lnTo>
                  <a:lnTo>
                    <a:pt x="935990" y="528320"/>
                  </a:lnTo>
                  <a:close/>
                </a:path>
                <a:path w="2273300" h="528320">
                  <a:moveTo>
                    <a:pt x="910590" y="528320"/>
                  </a:moveTo>
                  <a:lnTo>
                    <a:pt x="897890" y="528320"/>
                  </a:lnTo>
                  <a:lnTo>
                    <a:pt x="897890" y="515620"/>
                  </a:lnTo>
                  <a:lnTo>
                    <a:pt x="910590" y="515620"/>
                  </a:lnTo>
                  <a:lnTo>
                    <a:pt x="910590" y="528320"/>
                  </a:lnTo>
                  <a:close/>
                </a:path>
                <a:path w="2273300" h="528320">
                  <a:moveTo>
                    <a:pt x="885190" y="528320"/>
                  </a:moveTo>
                  <a:lnTo>
                    <a:pt x="872490" y="528320"/>
                  </a:lnTo>
                  <a:lnTo>
                    <a:pt x="872490" y="515620"/>
                  </a:lnTo>
                  <a:lnTo>
                    <a:pt x="885190" y="515620"/>
                  </a:lnTo>
                  <a:lnTo>
                    <a:pt x="885190" y="528320"/>
                  </a:lnTo>
                  <a:close/>
                </a:path>
                <a:path w="2273300" h="528320">
                  <a:moveTo>
                    <a:pt x="859790" y="528320"/>
                  </a:moveTo>
                  <a:lnTo>
                    <a:pt x="847090" y="528320"/>
                  </a:lnTo>
                  <a:lnTo>
                    <a:pt x="847090" y="515620"/>
                  </a:lnTo>
                  <a:lnTo>
                    <a:pt x="859790" y="515620"/>
                  </a:lnTo>
                  <a:lnTo>
                    <a:pt x="859790" y="528320"/>
                  </a:lnTo>
                  <a:close/>
                </a:path>
                <a:path w="2273300" h="528320">
                  <a:moveTo>
                    <a:pt x="834390" y="528320"/>
                  </a:moveTo>
                  <a:lnTo>
                    <a:pt x="821690" y="528320"/>
                  </a:lnTo>
                  <a:lnTo>
                    <a:pt x="821690" y="515620"/>
                  </a:lnTo>
                  <a:lnTo>
                    <a:pt x="834390" y="515620"/>
                  </a:lnTo>
                  <a:lnTo>
                    <a:pt x="834390" y="528320"/>
                  </a:lnTo>
                  <a:close/>
                </a:path>
                <a:path w="2273300" h="528320">
                  <a:moveTo>
                    <a:pt x="808990" y="528320"/>
                  </a:moveTo>
                  <a:lnTo>
                    <a:pt x="796290" y="528320"/>
                  </a:lnTo>
                  <a:lnTo>
                    <a:pt x="796290" y="515620"/>
                  </a:lnTo>
                  <a:lnTo>
                    <a:pt x="808990" y="515620"/>
                  </a:lnTo>
                  <a:lnTo>
                    <a:pt x="808990" y="528320"/>
                  </a:lnTo>
                  <a:close/>
                </a:path>
                <a:path w="2273300" h="528320">
                  <a:moveTo>
                    <a:pt x="783590" y="528320"/>
                  </a:moveTo>
                  <a:lnTo>
                    <a:pt x="770890" y="528320"/>
                  </a:lnTo>
                  <a:lnTo>
                    <a:pt x="770890" y="515620"/>
                  </a:lnTo>
                  <a:lnTo>
                    <a:pt x="783590" y="515620"/>
                  </a:lnTo>
                  <a:lnTo>
                    <a:pt x="783590" y="528320"/>
                  </a:lnTo>
                  <a:close/>
                </a:path>
                <a:path w="2273300" h="528320">
                  <a:moveTo>
                    <a:pt x="758190" y="528320"/>
                  </a:moveTo>
                  <a:lnTo>
                    <a:pt x="745490" y="528320"/>
                  </a:lnTo>
                  <a:lnTo>
                    <a:pt x="745490" y="515620"/>
                  </a:lnTo>
                  <a:lnTo>
                    <a:pt x="758190" y="515620"/>
                  </a:lnTo>
                  <a:lnTo>
                    <a:pt x="758190" y="528320"/>
                  </a:lnTo>
                  <a:close/>
                </a:path>
                <a:path w="2273300" h="528320">
                  <a:moveTo>
                    <a:pt x="732790" y="528320"/>
                  </a:moveTo>
                  <a:lnTo>
                    <a:pt x="720090" y="528320"/>
                  </a:lnTo>
                  <a:lnTo>
                    <a:pt x="720090" y="515620"/>
                  </a:lnTo>
                  <a:lnTo>
                    <a:pt x="732790" y="515620"/>
                  </a:lnTo>
                  <a:lnTo>
                    <a:pt x="732790" y="528320"/>
                  </a:lnTo>
                  <a:close/>
                </a:path>
                <a:path w="2273300" h="528320">
                  <a:moveTo>
                    <a:pt x="707390" y="528320"/>
                  </a:moveTo>
                  <a:lnTo>
                    <a:pt x="694690" y="528320"/>
                  </a:lnTo>
                  <a:lnTo>
                    <a:pt x="694690" y="515620"/>
                  </a:lnTo>
                  <a:lnTo>
                    <a:pt x="707390" y="515620"/>
                  </a:lnTo>
                  <a:lnTo>
                    <a:pt x="707390" y="528320"/>
                  </a:lnTo>
                  <a:close/>
                </a:path>
                <a:path w="2273300" h="528320">
                  <a:moveTo>
                    <a:pt x="681990" y="528320"/>
                  </a:moveTo>
                  <a:lnTo>
                    <a:pt x="669290" y="528320"/>
                  </a:lnTo>
                  <a:lnTo>
                    <a:pt x="669290" y="515620"/>
                  </a:lnTo>
                  <a:lnTo>
                    <a:pt x="681990" y="515620"/>
                  </a:lnTo>
                  <a:lnTo>
                    <a:pt x="681990" y="528320"/>
                  </a:lnTo>
                  <a:close/>
                </a:path>
                <a:path w="2273300" h="528320">
                  <a:moveTo>
                    <a:pt x="656590" y="528320"/>
                  </a:moveTo>
                  <a:lnTo>
                    <a:pt x="643890" y="528320"/>
                  </a:lnTo>
                  <a:lnTo>
                    <a:pt x="643890" y="515620"/>
                  </a:lnTo>
                  <a:lnTo>
                    <a:pt x="656590" y="515620"/>
                  </a:lnTo>
                  <a:lnTo>
                    <a:pt x="656590" y="528320"/>
                  </a:lnTo>
                  <a:close/>
                </a:path>
                <a:path w="2273300" h="528320">
                  <a:moveTo>
                    <a:pt x="631190" y="528320"/>
                  </a:moveTo>
                  <a:lnTo>
                    <a:pt x="618490" y="528320"/>
                  </a:lnTo>
                  <a:lnTo>
                    <a:pt x="618490" y="515620"/>
                  </a:lnTo>
                  <a:lnTo>
                    <a:pt x="631190" y="515620"/>
                  </a:lnTo>
                  <a:lnTo>
                    <a:pt x="631190" y="528320"/>
                  </a:lnTo>
                  <a:close/>
                </a:path>
                <a:path w="2273300" h="528320">
                  <a:moveTo>
                    <a:pt x="605790" y="528320"/>
                  </a:moveTo>
                  <a:lnTo>
                    <a:pt x="593090" y="528320"/>
                  </a:lnTo>
                  <a:lnTo>
                    <a:pt x="593090" y="515620"/>
                  </a:lnTo>
                  <a:lnTo>
                    <a:pt x="605790" y="515620"/>
                  </a:lnTo>
                  <a:lnTo>
                    <a:pt x="605790" y="528320"/>
                  </a:lnTo>
                  <a:close/>
                </a:path>
                <a:path w="2273300" h="528320">
                  <a:moveTo>
                    <a:pt x="580390" y="528320"/>
                  </a:moveTo>
                  <a:lnTo>
                    <a:pt x="567690" y="528320"/>
                  </a:lnTo>
                  <a:lnTo>
                    <a:pt x="567690" y="515620"/>
                  </a:lnTo>
                  <a:lnTo>
                    <a:pt x="580390" y="515620"/>
                  </a:lnTo>
                  <a:lnTo>
                    <a:pt x="580390" y="528320"/>
                  </a:lnTo>
                  <a:close/>
                </a:path>
                <a:path w="2273300" h="528320">
                  <a:moveTo>
                    <a:pt x="554990" y="528320"/>
                  </a:moveTo>
                  <a:lnTo>
                    <a:pt x="542290" y="528320"/>
                  </a:lnTo>
                  <a:lnTo>
                    <a:pt x="542290" y="515620"/>
                  </a:lnTo>
                  <a:lnTo>
                    <a:pt x="554990" y="515620"/>
                  </a:lnTo>
                  <a:lnTo>
                    <a:pt x="554990" y="528320"/>
                  </a:lnTo>
                  <a:close/>
                </a:path>
                <a:path w="2273300" h="528320">
                  <a:moveTo>
                    <a:pt x="529590" y="528320"/>
                  </a:moveTo>
                  <a:lnTo>
                    <a:pt x="516890" y="528320"/>
                  </a:lnTo>
                  <a:lnTo>
                    <a:pt x="516890" y="515620"/>
                  </a:lnTo>
                  <a:lnTo>
                    <a:pt x="529590" y="515620"/>
                  </a:lnTo>
                  <a:lnTo>
                    <a:pt x="529590" y="528320"/>
                  </a:lnTo>
                  <a:close/>
                </a:path>
                <a:path w="2273300" h="528320">
                  <a:moveTo>
                    <a:pt x="504190" y="528320"/>
                  </a:moveTo>
                  <a:lnTo>
                    <a:pt x="491490" y="528320"/>
                  </a:lnTo>
                  <a:lnTo>
                    <a:pt x="491490" y="515620"/>
                  </a:lnTo>
                  <a:lnTo>
                    <a:pt x="504190" y="515620"/>
                  </a:lnTo>
                  <a:lnTo>
                    <a:pt x="504190" y="528320"/>
                  </a:lnTo>
                  <a:close/>
                </a:path>
                <a:path w="2273300" h="528320">
                  <a:moveTo>
                    <a:pt x="478790" y="528320"/>
                  </a:moveTo>
                  <a:lnTo>
                    <a:pt x="466090" y="528320"/>
                  </a:lnTo>
                  <a:lnTo>
                    <a:pt x="466090" y="515620"/>
                  </a:lnTo>
                  <a:lnTo>
                    <a:pt x="478790" y="515620"/>
                  </a:lnTo>
                  <a:lnTo>
                    <a:pt x="478790" y="528320"/>
                  </a:lnTo>
                  <a:close/>
                </a:path>
                <a:path w="2273300" h="528320">
                  <a:moveTo>
                    <a:pt x="453390" y="528320"/>
                  </a:moveTo>
                  <a:lnTo>
                    <a:pt x="440690" y="528320"/>
                  </a:lnTo>
                  <a:lnTo>
                    <a:pt x="440690" y="515620"/>
                  </a:lnTo>
                  <a:lnTo>
                    <a:pt x="453390" y="515620"/>
                  </a:lnTo>
                  <a:lnTo>
                    <a:pt x="453390" y="528320"/>
                  </a:lnTo>
                  <a:close/>
                </a:path>
                <a:path w="2273300" h="528320">
                  <a:moveTo>
                    <a:pt x="427990" y="528320"/>
                  </a:moveTo>
                  <a:lnTo>
                    <a:pt x="415290" y="528320"/>
                  </a:lnTo>
                  <a:lnTo>
                    <a:pt x="415290" y="515620"/>
                  </a:lnTo>
                  <a:lnTo>
                    <a:pt x="427990" y="515620"/>
                  </a:lnTo>
                  <a:lnTo>
                    <a:pt x="427990" y="528320"/>
                  </a:lnTo>
                  <a:close/>
                </a:path>
                <a:path w="2273300" h="528320">
                  <a:moveTo>
                    <a:pt x="402590" y="528320"/>
                  </a:moveTo>
                  <a:lnTo>
                    <a:pt x="389890" y="528320"/>
                  </a:lnTo>
                  <a:lnTo>
                    <a:pt x="389890" y="515620"/>
                  </a:lnTo>
                  <a:lnTo>
                    <a:pt x="402590" y="515620"/>
                  </a:lnTo>
                  <a:lnTo>
                    <a:pt x="402590" y="528320"/>
                  </a:lnTo>
                  <a:close/>
                </a:path>
                <a:path w="2273300" h="528320">
                  <a:moveTo>
                    <a:pt x="377190" y="528320"/>
                  </a:moveTo>
                  <a:lnTo>
                    <a:pt x="364490" y="528320"/>
                  </a:lnTo>
                  <a:lnTo>
                    <a:pt x="364490" y="515620"/>
                  </a:lnTo>
                  <a:lnTo>
                    <a:pt x="377190" y="515620"/>
                  </a:lnTo>
                  <a:lnTo>
                    <a:pt x="377190" y="528320"/>
                  </a:lnTo>
                  <a:close/>
                </a:path>
                <a:path w="2273300" h="528320">
                  <a:moveTo>
                    <a:pt x="351790" y="528320"/>
                  </a:moveTo>
                  <a:lnTo>
                    <a:pt x="339090" y="528320"/>
                  </a:lnTo>
                  <a:lnTo>
                    <a:pt x="339090" y="515620"/>
                  </a:lnTo>
                  <a:lnTo>
                    <a:pt x="351790" y="515620"/>
                  </a:lnTo>
                  <a:lnTo>
                    <a:pt x="351790" y="528320"/>
                  </a:lnTo>
                  <a:close/>
                </a:path>
                <a:path w="2273300" h="528320">
                  <a:moveTo>
                    <a:pt x="326390" y="528320"/>
                  </a:moveTo>
                  <a:lnTo>
                    <a:pt x="313690" y="528320"/>
                  </a:lnTo>
                  <a:lnTo>
                    <a:pt x="313690" y="515620"/>
                  </a:lnTo>
                  <a:lnTo>
                    <a:pt x="326390" y="515620"/>
                  </a:lnTo>
                  <a:lnTo>
                    <a:pt x="326390" y="528320"/>
                  </a:lnTo>
                  <a:close/>
                </a:path>
                <a:path w="2273300" h="528320">
                  <a:moveTo>
                    <a:pt x="300990" y="528320"/>
                  </a:moveTo>
                  <a:lnTo>
                    <a:pt x="288290" y="528320"/>
                  </a:lnTo>
                  <a:lnTo>
                    <a:pt x="288290" y="515620"/>
                  </a:lnTo>
                  <a:lnTo>
                    <a:pt x="300990" y="515620"/>
                  </a:lnTo>
                  <a:lnTo>
                    <a:pt x="300990" y="528320"/>
                  </a:lnTo>
                  <a:close/>
                </a:path>
                <a:path w="2273300" h="528320">
                  <a:moveTo>
                    <a:pt x="275590" y="528320"/>
                  </a:moveTo>
                  <a:lnTo>
                    <a:pt x="262890" y="528320"/>
                  </a:lnTo>
                  <a:lnTo>
                    <a:pt x="262890" y="515620"/>
                  </a:lnTo>
                  <a:lnTo>
                    <a:pt x="275590" y="515620"/>
                  </a:lnTo>
                  <a:lnTo>
                    <a:pt x="275590" y="528320"/>
                  </a:lnTo>
                  <a:close/>
                </a:path>
                <a:path w="2273300" h="528320">
                  <a:moveTo>
                    <a:pt x="250190" y="528320"/>
                  </a:moveTo>
                  <a:lnTo>
                    <a:pt x="237490" y="528320"/>
                  </a:lnTo>
                  <a:lnTo>
                    <a:pt x="237490" y="515620"/>
                  </a:lnTo>
                  <a:lnTo>
                    <a:pt x="250190" y="515620"/>
                  </a:lnTo>
                  <a:lnTo>
                    <a:pt x="250190" y="528320"/>
                  </a:lnTo>
                  <a:close/>
                </a:path>
                <a:path w="2273300" h="528320">
                  <a:moveTo>
                    <a:pt x="224790" y="528320"/>
                  </a:moveTo>
                  <a:lnTo>
                    <a:pt x="212090" y="528320"/>
                  </a:lnTo>
                  <a:lnTo>
                    <a:pt x="212090" y="515620"/>
                  </a:lnTo>
                  <a:lnTo>
                    <a:pt x="224790" y="515620"/>
                  </a:lnTo>
                  <a:lnTo>
                    <a:pt x="224790" y="528320"/>
                  </a:lnTo>
                  <a:close/>
                </a:path>
                <a:path w="2273300" h="528320">
                  <a:moveTo>
                    <a:pt x="199390" y="528320"/>
                  </a:moveTo>
                  <a:lnTo>
                    <a:pt x="186690" y="528320"/>
                  </a:lnTo>
                  <a:lnTo>
                    <a:pt x="186690" y="515620"/>
                  </a:lnTo>
                  <a:lnTo>
                    <a:pt x="199390" y="515620"/>
                  </a:lnTo>
                  <a:lnTo>
                    <a:pt x="199390" y="528320"/>
                  </a:lnTo>
                  <a:close/>
                </a:path>
                <a:path w="2273300" h="528320">
                  <a:moveTo>
                    <a:pt x="173990" y="528320"/>
                  </a:moveTo>
                  <a:lnTo>
                    <a:pt x="161290" y="528320"/>
                  </a:lnTo>
                  <a:lnTo>
                    <a:pt x="161290" y="515620"/>
                  </a:lnTo>
                  <a:lnTo>
                    <a:pt x="173990" y="515620"/>
                  </a:lnTo>
                  <a:lnTo>
                    <a:pt x="173990" y="528320"/>
                  </a:lnTo>
                  <a:close/>
                </a:path>
                <a:path w="2273300" h="528320">
                  <a:moveTo>
                    <a:pt x="148590" y="528320"/>
                  </a:moveTo>
                  <a:lnTo>
                    <a:pt x="135890" y="528320"/>
                  </a:lnTo>
                  <a:lnTo>
                    <a:pt x="135890" y="515620"/>
                  </a:lnTo>
                  <a:lnTo>
                    <a:pt x="148590" y="515620"/>
                  </a:lnTo>
                  <a:lnTo>
                    <a:pt x="148590" y="528320"/>
                  </a:lnTo>
                  <a:close/>
                </a:path>
                <a:path w="2273300" h="528320">
                  <a:moveTo>
                    <a:pt x="123190" y="528320"/>
                  </a:moveTo>
                  <a:lnTo>
                    <a:pt x="110490" y="528320"/>
                  </a:lnTo>
                  <a:lnTo>
                    <a:pt x="110490" y="515620"/>
                  </a:lnTo>
                  <a:lnTo>
                    <a:pt x="123190" y="515620"/>
                  </a:lnTo>
                  <a:lnTo>
                    <a:pt x="123190" y="528320"/>
                  </a:lnTo>
                  <a:close/>
                </a:path>
                <a:path w="2273300" h="528320">
                  <a:moveTo>
                    <a:pt x="97790" y="528320"/>
                  </a:moveTo>
                  <a:lnTo>
                    <a:pt x="85090" y="528320"/>
                  </a:lnTo>
                  <a:lnTo>
                    <a:pt x="85090" y="515620"/>
                  </a:lnTo>
                  <a:lnTo>
                    <a:pt x="97790" y="515620"/>
                  </a:lnTo>
                  <a:lnTo>
                    <a:pt x="97790" y="528320"/>
                  </a:lnTo>
                  <a:close/>
                </a:path>
                <a:path w="2273300" h="528320">
                  <a:moveTo>
                    <a:pt x="72390" y="528320"/>
                  </a:moveTo>
                  <a:lnTo>
                    <a:pt x="59690" y="528320"/>
                  </a:lnTo>
                  <a:lnTo>
                    <a:pt x="59690" y="515620"/>
                  </a:lnTo>
                  <a:lnTo>
                    <a:pt x="72390" y="515620"/>
                  </a:lnTo>
                  <a:lnTo>
                    <a:pt x="72390" y="528320"/>
                  </a:lnTo>
                  <a:close/>
                </a:path>
                <a:path w="2273300" h="528320">
                  <a:moveTo>
                    <a:pt x="46990" y="528320"/>
                  </a:moveTo>
                  <a:lnTo>
                    <a:pt x="34290" y="528320"/>
                  </a:lnTo>
                  <a:lnTo>
                    <a:pt x="34290" y="515620"/>
                  </a:lnTo>
                  <a:lnTo>
                    <a:pt x="46990" y="515620"/>
                  </a:lnTo>
                  <a:lnTo>
                    <a:pt x="46990" y="528320"/>
                  </a:lnTo>
                  <a:close/>
                </a:path>
              </a:pathLst>
            </a:custGeom>
            <a:solidFill>
              <a:srgbClr val="6B859A"/>
            </a:solidFill>
          </p:spPr>
          <p:txBody>
            <a:bodyPr wrap="square" lIns="0" tIns="0" rIns="0" bIns="0" rtlCol="0"/>
            <a:lstStyle/>
            <a:p/>
          </p:txBody>
        </p:sp>
      </p:grpSp>
      <p:sp>
        <p:nvSpPr>
          <p:cNvPr id="11" name="object 5"/>
          <p:cNvSpPr/>
          <p:nvPr/>
        </p:nvSpPr>
        <p:spPr>
          <a:xfrm>
            <a:off x="6899275" y="1219200"/>
            <a:ext cx="2244725" cy="981710"/>
          </a:xfrm>
          <a:prstGeom prst="rect">
            <a:avLst/>
          </a:prstGeom>
          <a:blipFill rotWithShape="1">
            <a:blip r:embed="rId3" cstate="print"/>
            <a:stretch>
              <a:fillRect/>
            </a:stretch>
          </a:blipFill>
        </p:spPr>
        <p:txBody>
          <a:bodyPr wrap="square" lIns="0" tIns="0" rIns="0" bIns="0" rtlCol="0"/>
          <a:lstStyle/>
          <a:p/>
        </p:txBody>
      </p:sp>
      <p:sp>
        <p:nvSpPr>
          <p:cNvPr id="5"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a:lnSpc>
                <a:spcPct val="100000"/>
              </a:lnSpc>
              <a:spcBef>
                <a:spcPts val="105"/>
              </a:spcBef>
            </a:pPr>
            <a:r>
              <a:rPr spc="-5" dirty="0">
                <a:solidFill>
                  <a:srgbClr val="555A3B"/>
                </a:solidFill>
                <a:sym typeface="+mn-ea"/>
              </a:rPr>
              <a:t>TRIA ERP </a:t>
            </a:r>
            <a:r>
              <a:rPr dirty="0">
                <a:solidFill>
                  <a:srgbClr val="555A3B"/>
                </a:solidFill>
                <a:sym typeface="+mn-ea"/>
              </a:rPr>
              <a:t>CRM </a:t>
            </a:r>
            <a:r>
              <a:rPr spc="-5" dirty="0">
                <a:solidFill>
                  <a:srgbClr val="555A3B"/>
                </a:solidFill>
                <a:sym typeface="+mn-ea"/>
              </a:rPr>
              <a:t>System</a:t>
            </a:r>
            <a:r>
              <a:rPr spc="-25" dirty="0">
                <a:solidFill>
                  <a:srgbClr val="555A3B"/>
                </a:solidFill>
                <a:sym typeface="+mn-ea"/>
              </a:rPr>
              <a:t> </a:t>
            </a:r>
            <a:r>
              <a:rPr spc="-5" dirty="0">
                <a:solidFill>
                  <a:srgbClr val="555A3B"/>
                </a:solidFill>
                <a:sym typeface="+mn-ea"/>
              </a:rPr>
              <a:t>Solution</a:t>
            </a:r>
            <a:endParaRPr spc="-5" dirty="0">
              <a:solidFill>
                <a:srgbClr val="555A3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1143000"/>
            <a:ext cx="9144000" cy="5140452"/>
            <a:chOff x="0" y="1143000"/>
            <a:chExt cx="9144000" cy="5140452"/>
          </a:xfrm>
        </p:grpSpPr>
        <p:sp>
          <p:nvSpPr>
            <p:cNvPr id="4" name="object 4"/>
            <p:cNvSpPr/>
            <p:nvPr/>
          </p:nvSpPr>
          <p:spPr>
            <a:xfrm>
              <a:off x="0" y="1143000"/>
              <a:ext cx="9144000" cy="514045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6912864" y="5715000"/>
              <a:ext cx="2089403" cy="486156"/>
            </a:xfrm>
            <a:prstGeom prst="rect">
              <a:avLst/>
            </a:prstGeom>
            <a:blipFill>
              <a:blip r:embed="rId2" cstate="print"/>
              <a:stretch>
                <a:fillRect/>
              </a:stretch>
            </a:blipFill>
          </p:spPr>
          <p:txBody>
            <a:bodyPr wrap="square" lIns="0" tIns="0" rIns="0" bIns="0" rtlCol="0"/>
            <a:lstStyle/>
            <a:p/>
          </p:txBody>
        </p:sp>
      </p:grpSp>
      <p:sp>
        <p:nvSpPr>
          <p:cNvPr id="10" name="object 5"/>
          <p:cNvSpPr/>
          <p:nvPr/>
        </p:nvSpPr>
        <p:spPr>
          <a:xfrm>
            <a:off x="6899275" y="1219200"/>
            <a:ext cx="2244725" cy="981710"/>
          </a:xfrm>
          <a:prstGeom prst="rect">
            <a:avLst/>
          </a:prstGeom>
          <a:blipFill rotWithShape="1">
            <a:blip r:embed="rId3" cstate="print"/>
            <a:stretch>
              <a:fillRect/>
            </a:stretch>
          </a:blipFill>
        </p:spPr>
        <p:txBody>
          <a:bodyPr wrap="square" lIns="0" tIns="0" rIns="0" bIns="0" rtlCol="0"/>
          <a:lstStyle/>
          <a:p/>
        </p:txBody>
      </p:sp>
      <p:sp>
        <p:nvSpPr>
          <p:cNvPr id="5"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a:lnSpc>
                <a:spcPct val="100000"/>
              </a:lnSpc>
              <a:spcBef>
                <a:spcPts val="105"/>
              </a:spcBef>
            </a:pPr>
            <a:r>
              <a:rPr spc="-5" dirty="0">
                <a:solidFill>
                  <a:srgbClr val="513D1B"/>
                </a:solidFill>
                <a:sym typeface="+mn-ea"/>
              </a:rPr>
              <a:t>TRIA ERP Ecommerce System</a:t>
            </a:r>
            <a:r>
              <a:rPr spc="15" dirty="0">
                <a:solidFill>
                  <a:srgbClr val="513D1B"/>
                </a:solidFill>
                <a:sym typeface="+mn-ea"/>
              </a:rPr>
              <a:t> </a:t>
            </a:r>
            <a:r>
              <a:rPr spc="-5" dirty="0">
                <a:solidFill>
                  <a:srgbClr val="513D1B"/>
                </a:solidFill>
                <a:sym typeface="+mn-ea"/>
              </a:rPr>
              <a:t>Solution</a:t>
            </a:r>
            <a:endParaRPr spc="-5" dirty="0">
              <a:solidFill>
                <a:srgbClr val="555A3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1143000"/>
            <a:ext cx="9144000" cy="5140452"/>
            <a:chOff x="0" y="1143000"/>
            <a:chExt cx="9144000" cy="5140452"/>
          </a:xfrm>
        </p:grpSpPr>
        <p:sp>
          <p:nvSpPr>
            <p:cNvPr id="4" name="object 4"/>
            <p:cNvSpPr/>
            <p:nvPr/>
          </p:nvSpPr>
          <p:spPr>
            <a:xfrm>
              <a:off x="0" y="1143000"/>
              <a:ext cx="9144000" cy="514045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6705600" y="5638800"/>
              <a:ext cx="2260092" cy="553212"/>
            </a:xfrm>
            <a:prstGeom prst="rect">
              <a:avLst/>
            </a:prstGeom>
            <a:blipFill>
              <a:blip r:embed="rId2" cstate="print"/>
              <a:stretch>
                <a:fillRect/>
              </a:stretch>
            </a:blipFill>
          </p:spPr>
          <p:txBody>
            <a:bodyPr wrap="square" lIns="0" tIns="0" rIns="0" bIns="0" rtlCol="0"/>
            <a:lstStyle/>
            <a:p/>
          </p:txBody>
        </p:sp>
      </p:grpSp>
      <p:sp>
        <p:nvSpPr>
          <p:cNvPr id="10" name="object 5"/>
          <p:cNvSpPr/>
          <p:nvPr/>
        </p:nvSpPr>
        <p:spPr>
          <a:xfrm>
            <a:off x="6899275" y="1219200"/>
            <a:ext cx="2244725" cy="981710"/>
          </a:xfrm>
          <a:prstGeom prst="rect">
            <a:avLst/>
          </a:prstGeom>
          <a:blipFill rotWithShape="1">
            <a:blip r:embed="rId3" cstate="print"/>
            <a:stretch>
              <a:fillRect/>
            </a:stretch>
          </a:blipFill>
        </p:spPr>
        <p:txBody>
          <a:bodyPr wrap="square" lIns="0" tIns="0" rIns="0" bIns="0" rtlCol="0"/>
          <a:lstStyle/>
          <a:p/>
        </p:txBody>
      </p:sp>
      <p:sp>
        <p:nvSpPr>
          <p:cNvPr id="7"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a:lnSpc>
                <a:spcPct val="100000"/>
              </a:lnSpc>
              <a:spcBef>
                <a:spcPts val="105"/>
              </a:spcBef>
            </a:pPr>
            <a:r>
              <a:rPr spc="-5" dirty="0">
                <a:solidFill>
                  <a:srgbClr val="4B4545"/>
                </a:solidFill>
                <a:sym typeface="+mn-ea"/>
              </a:rPr>
              <a:t>TRIA ERP </a:t>
            </a:r>
            <a:r>
              <a:rPr dirty="0">
                <a:solidFill>
                  <a:srgbClr val="4B4545"/>
                </a:solidFill>
                <a:sym typeface="+mn-ea"/>
              </a:rPr>
              <a:t>HR </a:t>
            </a:r>
            <a:r>
              <a:rPr spc="-5" dirty="0">
                <a:solidFill>
                  <a:srgbClr val="4B4545"/>
                </a:solidFill>
                <a:sym typeface="+mn-ea"/>
              </a:rPr>
              <a:t>System</a:t>
            </a:r>
            <a:r>
              <a:rPr spc="-25" dirty="0">
                <a:solidFill>
                  <a:srgbClr val="4B4545"/>
                </a:solidFill>
                <a:sym typeface="+mn-ea"/>
              </a:rPr>
              <a:t> </a:t>
            </a:r>
            <a:r>
              <a:rPr spc="-5" dirty="0">
                <a:solidFill>
                  <a:srgbClr val="4B4545"/>
                </a:solidFill>
                <a:sym typeface="+mn-ea"/>
              </a:rPr>
              <a:t>Solution</a:t>
            </a:r>
            <a:endParaRPr spc="-5" dirty="0">
              <a:solidFill>
                <a:srgbClr val="555A3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39055"/>
          </a:xfrm>
          <a:prstGeom prst="rect">
            <a:avLst/>
          </a:prstGeom>
          <a:blipFill>
            <a:blip r:embed="rId1" cstate="print"/>
            <a:stretch>
              <a:fillRect/>
            </a:stretch>
          </a:blipFill>
        </p:spPr>
        <p:txBody>
          <a:bodyPr wrap="square" lIns="0" tIns="0" rIns="0" bIns="0" rtlCol="0"/>
          <a:lstStyle/>
          <a:p/>
        </p:txBody>
      </p:sp>
      <p:sp>
        <p:nvSpPr>
          <p:cNvPr id="9"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3"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marR="5080">
              <a:lnSpc>
                <a:spcPct val="100000"/>
              </a:lnSpc>
              <a:spcBef>
                <a:spcPts val="105"/>
              </a:spcBef>
            </a:pPr>
            <a:r>
              <a:rPr spc="-5" dirty="0">
                <a:solidFill>
                  <a:srgbClr val="731F39"/>
                </a:solidFill>
                <a:sym typeface="+mn-ea"/>
              </a:rPr>
              <a:t>TRIA ERP Manufacturing System  Solution</a:t>
            </a:r>
            <a:endParaRPr spc="-5" dirty="0">
              <a:solidFill>
                <a:srgbClr val="555A3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39055"/>
          </a:xfrm>
          <a:prstGeom prst="rect">
            <a:avLst/>
          </a:prstGeom>
          <a:blipFill>
            <a:blip r:embed="rId1" cstate="print"/>
            <a:stretch>
              <a:fillRect/>
            </a:stretch>
          </a:blipFill>
        </p:spPr>
        <p:txBody>
          <a:bodyPr wrap="square" lIns="0" tIns="0" rIns="0" bIns="0" rtlCol="0"/>
          <a:lstStyle/>
          <a:p/>
        </p:txBody>
      </p:sp>
      <p:sp>
        <p:nvSpPr>
          <p:cNvPr id="9"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3"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marR="5080">
              <a:lnSpc>
                <a:spcPct val="100000"/>
              </a:lnSpc>
              <a:spcBef>
                <a:spcPts val="105"/>
              </a:spcBef>
            </a:pPr>
            <a:r>
              <a:rPr spc="-5" dirty="0">
                <a:solidFill>
                  <a:srgbClr val="395650"/>
                </a:solidFill>
                <a:sym typeface="+mn-ea"/>
              </a:rPr>
              <a:t>TRIA ERP Point </a:t>
            </a:r>
            <a:r>
              <a:rPr dirty="0">
                <a:solidFill>
                  <a:srgbClr val="395650"/>
                </a:solidFill>
                <a:sym typeface="+mn-ea"/>
              </a:rPr>
              <a:t>to </a:t>
            </a:r>
            <a:r>
              <a:rPr lang="en-US" dirty="0">
                <a:solidFill>
                  <a:srgbClr val="395650"/>
                </a:solidFill>
                <a:sym typeface="+mn-ea"/>
              </a:rPr>
              <a:t>S</a:t>
            </a:r>
            <a:r>
              <a:rPr spc="-5" dirty="0">
                <a:solidFill>
                  <a:srgbClr val="395650"/>
                </a:solidFill>
                <a:sym typeface="+mn-ea"/>
              </a:rPr>
              <a:t>ale System  Solution</a:t>
            </a:r>
            <a:endParaRPr spc="-5" dirty="0">
              <a:solidFill>
                <a:srgbClr val="555A3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Placeholder 11" descr="C:\Users\Yosef\Pictures\Our-Partners.jpgOur-Partners"/>
          <p:cNvPicPr>
            <a:picLocks noGrp="1" noChangeAspect="1"/>
          </p:cNvPicPr>
          <p:nvPr/>
        </p:nvPicPr>
        <p:blipFill>
          <a:blip r:embed="rId1"/>
          <a:srcRect/>
          <a:stretch>
            <a:fillRect/>
          </a:stretch>
        </p:blipFill>
        <p:spPr>
          <a:xfrm>
            <a:off x="15240" y="-77470"/>
            <a:ext cx="9164320" cy="288036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1" fmla="*/ 0 w 9144000"/>
              <a:gd name="connsiteY0-2" fmla="*/ 0 h 3176042"/>
              <a:gd name="connsiteX1-3" fmla="*/ 9144000 w 9144000"/>
              <a:gd name="connsiteY1-4" fmla="*/ 0 h 3176042"/>
              <a:gd name="connsiteX2-5" fmla="*/ 9144000 w 9144000"/>
              <a:gd name="connsiteY2-6" fmla="*/ 3176042 h 3176042"/>
              <a:gd name="connsiteX3-7" fmla="*/ 0 w 9144000"/>
              <a:gd name="connsiteY3-8" fmla="*/ 1556792 h 3176042"/>
              <a:gd name="connsiteX4-9" fmla="*/ 0 w 9144000"/>
              <a:gd name="connsiteY4-10" fmla="*/ 0 h 317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pic>
      <p:sp>
        <p:nvSpPr>
          <p:cNvPr id="10" name="TextBox 9"/>
          <p:cNvSpPr txBox="1"/>
          <p:nvPr/>
        </p:nvSpPr>
        <p:spPr>
          <a:xfrm>
            <a:off x="697230" y="152400"/>
            <a:ext cx="2148205" cy="645160"/>
          </a:xfrm>
          <a:prstGeom prst="rect">
            <a:avLst/>
          </a:prstGeom>
          <a:solidFill>
            <a:schemeClr val="accent1">
              <a:alpha val="60000"/>
            </a:schemeClr>
          </a:solidFill>
        </p:spPr>
        <p:txBody>
          <a:bodyPr wrap="square" rtlCol="0">
            <a:spAutoFit/>
          </a:bodyPr>
          <a:lstStyle/>
          <a:p>
            <a:r>
              <a:rPr lang="en-US" altLang="ko-KR" sz="3600" b="1" dirty="0">
                <a:solidFill>
                  <a:schemeClr val="bg1"/>
                </a:solidFill>
                <a:latin typeface="+mj-lt"/>
                <a:cs typeface="Arial" panose="020B0604020202020204" pitchFamily="34" charset="0"/>
              </a:rPr>
              <a:t>Partners</a:t>
            </a:r>
            <a:endParaRPr lang="ko-KR" altLang="en-US" sz="3600" b="1" dirty="0">
              <a:solidFill>
                <a:schemeClr val="bg1"/>
              </a:solidFill>
              <a:latin typeface="+mj-lt"/>
              <a:cs typeface="Arial" panose="020B0604020202020204" pitchFamily="34" charset="0"/>
            </a:endParaRPr>
          </a:p>
        </p:txBody>
      </p:sp>
      <p:sp>
        <p:nvSpPr>
          <p:cNvPr id="14" name="Freeform 3"/>
          <p:cNvSpPr/>
          <p:nvPr/>
        </p:nvSpPr>
        <p:spPr>
          <a:xfrm>
            <a:off x="15875" y="3961765"/>
            <a:ext cx="9166225" cy="2668905"/>
          </a:xfrm>
          <a:custGeom>
            <a:avLst/>
            <a:gdLst>
              <a:gd name="connsiteX0" fmla="*/ 0 w 14559"/>
              <a:gd name="connsiteY0" fmla="*/ 4130 h 4150"/>
              <a:gd name="connsiteX1" fmla="*/ 9220 w 14559"/>
              <a:gd name="connsiteY1" fmla="*/ 4146 h 4150"/>
              <a:gd name="connsiteX2" fmla="*/ 9219 w 14559"/>
              <a:gd name="connsiteY2" fmla="*/ 3760 h 4150"/>
              <a:gd name="connsiteX3" fmla="*/ 8289 w 14559"/>
              <a:gd name="connsiteY3" fmla="*/ 2080 h 4150"/>
              <a:gd name="connsiteX4" fmla="*/ 8599 w 14559"/>
              <a:gd name="connsiteY4" fmla="*/ 1814 h 4150"/>
              <a:gd name="connsiteX5" fmla="*/ 9264 w 14559"/>
              <a:gd name="connsiteY5" fmla="*/ 2575 h 4150"/>
              <a:gd name="connsiteX6" fmla="*/ 9174 w 14559"/>
              <a:gd name="connsiteY6" fmla="*/ 265 h 4150"/>
              <a:gd name="connsiteX7" fmla="*/ 9609 w 14559"/>
              <a:gd name="connsiteY7" fmla="*/ 280 h 4150"/>
              <a:gd name="connsiteX8" fmla="*/ 9714 w 14559"/>
              <a:gd name="connsiteY8" fmla="*/ 1810 h 4150"/>
              <a:gd name="connsiteX9" fmla="*/ 10008 w 14559"/>
              <a:gd name="connsiteY9" fmla="*/ 1139 h 4150"/>
              <a:gd name="connsiteX10" fmla="*/ 10274 w 14559"/>
              <a:gd name="connsiteY10" fmla="*/ 1815 h 4150"/>
              <a:gd name="connsiteX11" fmla="*/ 10566 w 14559"/>
              <a:gd name="connsiteY11" fmla="*/ 1202 h 4150"/>
              <a:gd name="connsiteX12" fmla="*/ 10842 w 14559"/>
              <a:gd name="connsiteY12" fmla="*/ 1856 h 4150"/>
              <a:gd name="connsiteX13" fmla="*/ 11085 w 14559"/>
              <a:gd name="connsiteY13" fmla="*/ 1323 h 4150"/>
              <a:gd name="connsiteX14" fmla="*/ 11316 w 14559"/>
              <a:gd name="connsiteY14" fmla="*/ 1838 h 4150"/>
              <a:gd name="connsiteX15" fmla="*/ 11303 w 14559"/>
              <a:gd name="connsiteY15" fmla="*/ 3064 h 4150"/>
              <a:gd name="connsiteX16" fmla="*/ 11119 w 14559"/>
              <a:gd name="connsiteY16" fmla="*/ 3650 h 4150"/>
              <a:gd name="connsiteX17" fmla="*/ 11003 w 14559"/>
              <a:gd name="connsiteY17" fmla="*/ 4150 h 4150"/>
              <a:gd name="connsiteX18" fmla="*/ 14559 w 14559"/>
              <a:gd name="connsiteY18" fmla="*/ 4150 h 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59" h="4150">
                <a:moveTo>
                  <a:pt x="0" y="4130"/>
                </a:moveTo>
                <a:lnTo>
                  <a:pt x="9220" y="4146"/>
                </a:lnTo>
                <a:cubicBezTo>
                  <a:pt x="9308" y="4154"/>
                  <a:pt x="9327" y="3867"/>
                  <a:pt x="9219" y="3760"/>
                </a:cubicBezTo>
                <a:cubicBezTo>
                  <a:pt x="8690" y="3188"/>
                  <a:pt x="8783" y="2807"/>
                  <a:pt x="8289" y="2080"/>
                </a:cubicBezTo>
                <a:cubicBezTo>
                  <a:pt x="8006" y="1684"/>
                  <a:pt x="8390" y="1596"/>
                  <a:pt x="8599" y="1814"/>
                </a:cubicBezTo>
                <a:cubicBezTo>
                  <a:pt x="8756" y="2002"/>
                  <a:pt x="9016" y="2173"/>
                  <a:pt x="9264" y="2575"/>
                </a:cubicBezTo>
                <a:lnTo>
                  <a:pt x="9174" y="265"/>
                </a:lnTo>
                <a:cubicBezTo>
                  <a:pt x="9158" y="-82"/>
                  <a:pt x="9591" y="-100"/>
                  <a:pt x="9609" y="280"/>
                </a:cubicBezTo>
                <a:lnTo>
                  <a:pt x="9714" y="1810"/>
                </a:lnTo>
                <a:cubicBezTo>
                  <a:pt x="9686" y="1598"/>
                  <a:pt x="9759" y="1139"/>
                  <a:pt x="10008" y="1139"/>
                </a:cubicBezTo>
                <a:cubicBezTo>
                  <a:pt x="10302" y="1150"/>
                  <a:pt x="10272" y="1580"/>
                  <a:pt x="10274" y="1815"/>
                </a:cubicBezTo>
                <a:cubicBezTo>
                  <a:pt x="10294" y="1520"/>
                  <a:pt x="10344" y="1195"/>
                  <a:pt x="10566" y="1202"/>
                </a:cubicBezTo>
                <a:cubicBezTo>
                  <a:pt x="10829" y="1199"/>
                  <a:pt x="10836" y="1540"/>
                  <a:pt x="10842" y="1856"/>
                </a:cubicBezTo>
                <a:cubicBezTo>
                  <a:pt x="10839" y="1606"/>
                  <a:pt x="10840" y="1320"/>
                  <a:pt x="11085" y="1323"/>
                </a:cubicBezTo>
                <a:cubicBezTo>
                  <a:pt x="11261" y="1338"/>
                  <a:pt x="11277" y="1552"/>
                  <a:pt x="11316" y="1838"/>
                </a:cubicBezTo>
                <a:cubicBezTo>
                  <a:pt x="11357" y="2322"/>
                  <a:pt x="11347" y="2557"/>
                  <a:pt x="11303" y="3064"/>
                </a:cubicBezTo>
                <a:cubicBezTo>
                  <a:pt x="11270" y="3383"/>
                  <a:pt x="11187" y="3469"/>
                  <a:pt x="11119" y="3650"/>
                </a:cubicBezTo>
                <a:cubicBezTo>
                  <a:pt x="11006" y="3820"/>
                  <a:pt x="10972" y="3819"/>
                  <a:pt x="11003" y="4150"/>
                </a:cubicBezTo>
                <a:lnTo>
                  <a:pt x="14559" y="4150"/>
                </a:lnTo>
              </a:path>
            </a:pathLst>
          </a:custGeom>
          <a:noFill/>
          <a:ln w="31750">
            <a:solidFill>
              <a:schemeClr val="accent1">
                <a:lumMod val="50000"/>
              </a:schemeClr>
            </a:solidFill>
          </a:ln>
          <a:extLst>
            <a:ext uri="{909E8E84-426E-40DD-AFC4-6F175D3DCCD1}">
              <a14:hiddenFill xmlns:a14="http://schemas.microsoft.com/office/drawing/2010/main">
                <a:solidFill>
                  <a:schemeClr val="accent1">
                    <a:lumMod val="50000"/>
                  </a:schemeClr>
                </a:solidFill>
              </a14:hiddenFill>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ko-KR" altLang="en-US" sz="2700"/>
          </a:p>
        </p:txBody>
      </p:sp>
      <p:grpSp>
        <p:nvGrpSpPr>
          <p:cNvPr id="15" name="Group 14"/>
          <p:cNvGrpSpPr/>
          <p:nvPr/>
        </p:nvGrpSpPr>
        <p:grpSpPr>
          <a:xfrm>
            <a:off x="4754654" y="2968802"/>
            <a:ext cx="2275890" cy="1322403"/>
            <a:chOff x="5680238" y="2623616"/>
            <a:chExt cx="2068326" cy="1201798"/>
          </a:xfrm>
          <a:solidFill>
            <a:schemeClr val="accent1">
              <a:lumMod val="50000"/>
            </a:schemeClr>
          </a:solidFill>
        </p:grpSpPr>
        <p:sp>
          <p:nvSpPr>
            <p:cNvPr id="16" name="Right Arrow 7"/>
            <p:cNvSpPr/>
            <p:nvPr/>
          </p:nvSpPr>
          <p:spPr>
            <a:xfrm rot="16200000">
              <a:off x="6357325" y="2797138"/>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p>
          </p:txBody>
        </p:sp>
        <p:sp>
          <p:nvSpPr>
            <p:cNvPr id="17" name="Right Arrow 16"/>
            <p:cNvSpPr/>
            <p:nvPr/>
          </p:nvSpPr>
          <p:spPr>
            <a:xfrm rot="18900000">
              <a:off x="6873273" y="2992605"/>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p>
          </p:txBody>
        </p:sp>
        <p:sp>
          <p:nvSpPr>
            <p:cNvPr id="18" name="Right Arrow 17"/>
            <p:cNvSpPr/>
            <p:nvPr/>
          </p:nvSpPr>
          <p:spPr>
            <a:xfrm>
              <a:off x="7060905" y="3484798"/>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p>
          </p:txBody>
        </p:sp>
        <p:sp>
          <p:nvSpPr>
            <p:cNvPr id="19" name="Right Arrow 18"/>
            <p:cNvSpPr/>
            <p:nvPr/>
          </p:nvSpPr>
          <p:spPr>
            <a:xfrm rot="2700000" flipH="1">
              <a:off x="5838096" y="2992605"/>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p>
          </p:txBody>
        </p:sp>
        <p:sp>
          <p:nvSpPr>
            <p:cNvPr id="20" name="Right Arrow 19"/>
            <p:cNvSpPr/>
            <p:nvPr/>
          </p:nvSpPr>
          <p:spPr>
            <a:xfrm flipH="1">
              <a:off x="5680238" y="3484798"/>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dirty="0"/>
            </a:p>
          </p:txBody>
        </p:sp>
      </p:grpSp>
      <p:pic>
        <p:nvPicPr>
          <p:cNvPr id="47" name="Picture 46" descr="upload.wikimedia.org/wikipedia/commons/thumb/7/..."/>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91435"/>
            <a:ext cx="1376680" cy="238125"/>
          </a:xfrm>
          <a:prstGeom prst="rect">
            <a:avLst/>
          </a:prstGeom>
          <a:noFill/>
        </p:spPr>
      </p:pic>
      <p:pic>
        <p:nvPicPr>
          <p:cNvPr id="48" name="Picture 47" descr="A square divided into four sub-squares, colored red, green, yellow and blue (clockwise), with the company name appearing to its right."/>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916680"/>
            <a:ext cx="1524635" cy="361950"/>
          </a:xfrm>
          <a:prstGeom prst="rect">
            <a:avLst/>
          </a:prstGeom>
          <a:noFill/>
        </p:spPr>
      </p:pic>
      <p:pic>
        <p:nvPicPr>
          <p:cNvPr id="49" name="Picture 48"/>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743835"/>
            <a:ext cx="587375" cy="578485"/>
          </a:xfrm>
          <a:prstGeom prst="rect">
            <a:avLst/>
          </a:prstGeom>
          <a:noFill/>
        </p:spPr>
      </p:pic>
      <p:pic>
        <p:nvPicPr>
          <p:cNvPr id="50" name="Picture 49"/>
          <p:cNvPicPr/>
          <p:nvPr/>
        </p:nvPicPr>
        <p:blipFill>
          <a:blip r:embed="rId5">
            <a:extLst>
              <a:ext uri="{28A0092B-C50C-407E-A947-70E740481C1C}">
                <a14:useLocalDpi xmlns:a14="http://schemas.microsoft.com/office/drawing/2010/main" val="0"/>
              </a:ext>
            </a:extLst>
          </a:blip>
          <a:srcRect/>
          <a:stretch>
            <a:fillRect/>
          </a:stretch>
        </p:blipFill>
        <p:spPr bwMode="auto">
          <a:xfrm>
            <a:off x="3371215" y="3725545"/>
            <a:ext cx="1383665" cy="565150"/>
          </a:xfrm>
          <a:prstGeom prst="rect">
            <a:avLst/>
          </a:prstGeom>
          <a:noFill/>
        </p:spPr>
      </p:pic>
      <p:pic>
        <p:nvPicPr>
          <p:cNvPr id="1030" name="Picture 6" descr="Samsung Logo 600*600 transprent Png Free Download - Blue, Text, Logo. -  CleanPNG / KissPNG | Samsung logo, Samsung, Mobil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495800"/>
            <a:ext cx="1095375" cy="89535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rot="10800000">
            <a:off x="4754654" y="3916676"/>
            <a:ext cx="2275890" cy="916385"/>
            <a:chOff x="5680238" y="2992605"/>
            <a:chExt cx="2068326" cy="832809"/>
          </a:xfrm>
          <a:solidFill>
            <a:schemeClr val="accent1">
              <a:lumMod val="50000"/>
            </a:schemeClr>
          </a:solidFill>
        </p:grpSpPr>
        <p:sp>
          <p:nvSpPr>
            <p:cNvPr id="70" name="Right Arrow 69"/>
            <p:cNvSpPr/>
            <p:nvPr/>
          </p:nvSpPr>
          <p:spPr>
            <a:xfrm rot="18900000">
              <a:off x="6873273" y="2992605"/>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p>
          </p:txBody>
        </p:sp>
        <p:sp>
          <p:nvSpPr>
            <p:cNvPr id="71" name="Right Arrow 70"/>
            <p:cNvSpPr/>
            <p:nvPr/>
          </p:nvSpPr>
          <p:spPr>
            <a:xfrm>
              <a:off x="7060905" y="3484798"/>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a:p>
          </p:txBody>
        </p:sp>
        <p:sp>
          <p:nvSpPr>
            <p:cNvPr id="73" name="Right Arrow 72"/>
            <p:cNvSpPr/>
            <p:nvPr/>
          </p:nvSpPr>
          <p:spPr>
            <a:xfrm flipH="1">
              <a:off x="5680238" y="3484798"/>
              <a:ext cx="687659" cy="340616"/>
            </a:xfrm>
            <a:prstGeom prst="rightArrow">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sz="2700" dirty="0"/>
            </a:p>
          </p:txBody>
        </p:sp>
      </p:grpSp>
      <p:pic>
        <p:nvPicPr>
          <p:cNvPr id="74" name="Picture 73"/>
          <p:cNvPicPr/>
          <p:nvPr/>
        </p:nvPicPr>
        <p:blipFill>
          <a:blip r:embed="rId7">
            <a:extLst>
              <a:ext uri="{28A0092B-C50C-407E-A947-70E740481C1C}">
                <a14:useLocalDpi xmlns:a14="http://schemas.microsoft.com/office/drawing/2010/main" val="0"/>
              </a:ext>
            </a:extLst>
          </a:blip>
          <a:srcRect/>
          <a:stretch>
            <a:fillRect/>
          </a:stretch>
        </p:blipFill>
        <p:spPr bwMode="auto">
          <a:xfrm>
            <a:off x="2300605" y="3048000"/>
            <a:ext cx="2673985" cy="375920"/>
          </a:xfrm>
          <a:prstGeom prst="rect">
            <a:avLst/>
          </a:prstGeom>
          <a:noFill/>
        </p:spPr>
      </p:pic>
      <p:sp>
        <p:nvSpPr>
          <p:cNvPr id="76" name="TextBox 5"/>
          <p:cNvSpPr txBox="1"/>
          <p:nvPr/>
        </p:nvSpPr>
        <p:spPr>
          <a:xfrm>
            <a:off x="421005" y="3810000"/>
            <a:ext cx="3105785" cy="2368550"/>
          </a:xfrm>
          <a:prstGeom prst="rect">
            <a:avLst/>
          </a:prstGeom>
          <a:noFill/>
        </p:spPr>
        <p:txBody>
          <a:bodyPr wrap="square" rtlCol="0">
            <a:spAutoFit/>
          </a:bodyPr>
          <a:p>
            <a:pPr indent="0">
              <a:buFont typeface="+mj-lt"/>
              <a:buNone/>
            </a:pPr>
            <a:r>
              <a:rPr lang="en-US" altLang="ko-KR" sz="1600" b="1" dirty="0">
                <a:solidFill>
                  <a:schemeClr val="tx1">
                    <a:lumMod val="75000"/>
                    <a:lumOff val="25000"/>
                  </a:schemeClr>
                </a:solidFill>
                <a:latin typeface="Century Gothic" panose="020B0502020202020204" pitchFamily="34" charset="0"/>
                <a:cs typeface="Arial" panose="020B0604020202020204" pitchFamily="34" charset="0"/>
              </a:rPr>
              <a:t>Our Partners</a:t>
            </a:r>
            <a:endParaRPr lang="en-US" altLang="ko-KR" sz="1600" b="1"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Dell</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Motorolla </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sym typeface="+mn-ea"/>
              </a:rPr>
              <a:t>Microsoft</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Huawei</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Samsung</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sym typeface="+mn-ea"/>
              </a:rPr>
              <a:t>Cisco</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Lenovo</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Newgen</a:t>
            </a: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t>Check Point</a:t>
            </a:r>
            <a:b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b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40325"/>
          </a:xfrm>
          <a:prstGeom prst="rect">
            <a:avLst/>
          </a:prstGeom>
          <a:blipFill>
            <a:blip r:embed="rId1" cstate="print"/>
            <a:stretch>
              <a:fillRect/>
            </a:stretch>
          </a:blipFill>
        </p:spPr>
        <p:txBody>
          <a:bodyPr wrap="square" lIns="0" tIns="0" rIns="0" bIns="0" rtlCol="0"/>
          <a:lstStyle/>
          <a:p/>
        </p:txBody>
      </p:sp>
      <p:sp>
        <p:nvSpPr>
          <p:cNvPr id="9"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3"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marR="5080">
              <a:lnSpc>
                <a:spcPct val="100000"/>
              </a:lnSpc>
              <a:spcBef>
                <a:spcPts val="95"/>
              </a:spcBef>
            </a:pPr>
            <a:r>
              <a:rPr spc="-5" dirty="0">
                <a:solidFill>
                  <a:srgbClr val="6F2F9F"/>
                </a:solidFill>
                <a:sym typeface="+mn-ea"/>
              </a:rPr>
              <a:t>TRIA ERP Project Management System  Solution</a:t>
            </a:r>
            <a:endParaRPr spc="-5" dirty="0">
              <a:solidFill>
                <a:srgbClr val="555A3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40325"/>
          </a:xfrm>
          <a:prstGeom prst="rect">
            <a:avLst/>
          </a:prstGeom>
          <a:blipFill>
            <a:blip r:embed="rId1" cstate="print"/>
            <a:stretch>
              <a:fillRect/>
            </a:stretch>
          </a:blipFill>
        </p:spPr>
        <p:txBody>
          <a:bodyPr wrap="square" lIns="0" tIns="0" rIns="0" bIns="0" rtlCol="0"/>
          <a:lstStyle/>
          <a:p/>
        </p:txBody>
      </p:sp>
      <p:sp>
        <p:nvSpPr>
          <p:cNvPr id="10"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5"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marR="5080">
              <a:lnSpc>
                <a:spcPct val="100000"/>
              </a:lnSpc>
              <a:spcBef>
                <a:spcPts val="95"/>
              </a:spcBef>
            </a:pPr>
            <a:r>
              <a:rPr spc="-5" dirty="0">
                <a:solidFill>
                  <a:srgbClr val="272281"/>
                </a:solidFill>
                <a:sym typeface="+mn-ea"/>
              </a:rPr>
              <a:t>TRIA ERP Purchase Management System  Solution</a:t>
            </a:r>
            <a:endParaRPr spc="-5" dirty="0">
              <a:solidFill>
                <a:srgbClr val="555A3B"/>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40325"/>
          </a:xfrm>
          <a:prstGeom prst="rect">
            <a:avLst/>
          </a:prstGeom>
          <a:blipFill>
            <a:blip r:embed="rId1" cstate="print"/>
            <a:stretch>
              <a:fillRect/>
            </a:stretch>
          </a:blipFill>
        </p:spPr>
        <p:txBody>
          <a:bodyPr wrap="square" lIns="0" tIns="0" rIns="0" bIns="0" rtlCol="0"/>
          <a:lstStyle/>
          <a:p/>
        </p:txBody>
      </p:sp>
      <p:sp>
        <p:nvSpPr>
          <p:cNvPr id="10"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3"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a:lnSpc>
                <a:spcPct val="100000"/>
              </a:lnSpc>
              <a:spcBef>
                <a:spcPts val="105"/>
              </a:spcBef>
            </a:pPr>
            <a:r>
              <a:rPr spc="-5" dirty="0">
                <a:solidFill>
                  <a:srgbClr val="555A3B"/>
                </a:solidFill>
                <a:sym typeface="+mn-ea"/>
              </a:rPr>
              <a:t>TRIA ERP Sales System Solution</a:t>
            </a:r>
            <a:endParaRPr spc="-5" dirty="0">
              <a:solidFill>
                <a:srgbClr val="555A3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1143000"/>
            <a:ext cx="9144000" cy="5140325"/>
          </a:xfrm>
          <a:prstGeom prst="rect">
            <a:avLst/>
          </a:prstGeom>
          <a:blipFill>
            <a:blip r:embed="rId1" cstate="print"/>
            <a:stretch>
              <a:fillRect/>
            </a:stretch>
          </a:blipFill>
        </p:spPr>
        <p:txBody>
          <a:bodyPr wrap="square" lIns="0" tIns="0" rIns="0" bIns="0" rtlCol="0"/>
          <a:lstStyle/>
          <a:p/>
        </p:txBody>
      </p:sp>
      <p:sp>
        <p:nvSpPr>
          <p:cNvPr id="8" name="object 5"/>
          <p:cNvSpPr/>
          <p:nvPr/>
        </p:nvSpPr>
        <p:spPr>
          <a:xfrm>
            <a:off x="6899275" y="1219200"/>
            <a:ext cx="2244725" cy="981710"/>
          </a:xfrm>
          <a:prstGeom prst="rect">
            <a:avLst/>
          </a:prstGeom>
          <a:blipFill rotWithShape="1">
            <a:blip r:embed="rId2" cstate="print"/>
            <a:stretch>
              <a:fillRect/>
            </a:stretch>
          </a:blipFill>
        </p:spPr>
        <p:txBody>
          <a:bodyPr wrap="square" lIns="0" tIns="0" rIns="0" bIns="0" rtlCol="0"/>
          <a:lstStyle/>
          <a:p/>
        </p:txBody>
      </p:sp>
      <p:sp>
        <p:nvSpPr>
          <p:cNvPr id="5"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a:lnSpc>
                <a:spcPct val="100000"/>
              </a:lnSpc>
              <a:spcBef>
                <a:spcPts val="105"/>
              </a:spcBef>
            </a:pPr>
            <a:r>
              <a:rPr spc="-5" dirty="0">
                <a:solidFill>
                  <a:srgbClr val="355D7D"/>
                </a:solidFill>
                <a:sym typeface="+mn-ea"/>
              </a:rPr>
              <a:t>TRIA ERP </a:t>
            </a:r>
            <a:r>
              <a:rPr spc="-15" dirty="0">
                <a:solidFill>
                  <a:srgbClr val="355D7D"/>
                </a:solidFill>
                <a:sym typeface="+mn-ea"/>
              </a:rPr>
              <a:t>Warehouse </a:t>
            </a:r>
            <a:r>
              <a:rPr spc="-5" dirty="0">
                <a:solidFill>
                  <a:srgbClr val="355D7D"/>
                </a:solidFill>
                <a:sym typeface="+mn-ea"/>
              </a:rPr>
              <a:t>System Solution</a:t>
            </a:r>
            <a:endParaRPr spc="-5" dirty="0">
              <a:solidFill>
                <a:srgbClr val="555A3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1143000"/>
            <a:ext cx="9144000" cy="5138928"/>
            <a:chOff x="0" y="1143000"/>
            <a:chExt cx="9144000" cy="5138928"/>
          </a:xfrm>
        </p:grpSpPr>
        <p:sp>
          <p:nvSpPr>
            <p:cNvPr id="4" name="object 4"/>
            <p:cNvSpPr/>
            <p:nvPr/>
          </p:nvSpPr>
          <p:spPr>
            <a:xfrm>
              <a:off x="0" y="1143000"/>
              <a:ext cx="9144000" cy="5138928"/>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6781800" y="5715000"/>
              <a:ext cx="2199131" cy="510540"/>
            </a:xfrm>
            <a:prstGeom prst="rect">
              <a:avLst/>
            </a:prstGeom>
            <a:blipFill>
              <a:blip r:embed="rId2" cstate="print"/>
              <a:stretch>
                <a:fillRect/>
              </a:stretch>
            </a:blipFill>
          </p:spPr>
          <p:txBody>
            <a:bodyPr wrap="square" lIns="0" tIns="0" rIns="0" bIns="0" rtlCol="0"/>
            <a:lstStyle/>
            <a:p/>
          </p:txBody>
        </p:sp>
      </p:grpSp>
      <p:sp>
        <p:nvSpPr>
          <p:cNvPr id="9" name="object 5"/>
          <p:cNvSpPr/>
          <p:nvPr/>
        </p:nvSpPr>
        <p:spPr>
          <a:xfrm>
            <a:off x="6899275" y="1219200"/>
            <a:ext cx="2244725" cy="981710"/>
          </a:xfrm>
          <a:prstGeom prst="rect">
            <a:avLst/>
          </a:prstGeom>
          <a:blipFill rotWithShape="1">
            <a:blip r:embed="rId3" cstate="print"/>
            <a:stretch>
              <a:fillRect/>
            </a:stretch>
          </a:blipFill>
        </p:spPr>
        <p:txBody>
          <a:bodyPr wrap="square" lIns="0" tIns="0" rIns="0" bIns="0" rtlCol="0"/>
          <a:lstStyle/>
          <a:p/>
        </p:txBody>
      </p:sp>
      <p:sp>
        <p:nvSpPr>
          <p:cNvPr id="5" name="object 2"/>
          <p:cNvSpPr txBox="1">
            <a:spLocks noGrp="1"/>
          </p:cNvSpPr>
          <p:nvPr/>
        </p:nvSpPr>
        <p:spPr>
          <a:xfrm>
            <a:off x="232409" y="304800"/>
            <a:ext cx="8679180" cy="505460"/>
          </a:xfrm>
          <a:prstGeom prst="rect">
            <a:avLst/>
          </a:prstGeom>
        </p:spPr>
        <p:txBody>
          <a:bodyPr vert="horz" wrap="square" lIns="0" tIns="13335" rIns="0" bIns="0" rtlCol="0">
            <a:spAutoFit/>
          </a:bodyPr>
          <a:lstStyle>
            <a:lvl1pPr>
              <a:defRPr sz="3200" b="1" i="0">
                <a:solidFill>
                  <a:srgbClr val="7A3C16"/>
                </a:solidFill>
                <a:latin typeface="DejaVu Sans"/>
                <a:ea typeface="+mj-ea"/>
                <a:cs typeface="DejaVu Sans"/>
              </a:defRPr>
            </a:lvl1pPr>
          </a:lstStyle>
          <a:p>
            <a:pPr marR="5080">
              <a:lnSpc>
                <a:spcPct val="100000"/>
              </a:lnSpc>
              <a:spcBef>
                <a:spcPts val="105"/>
              </a:spcBef>
            </a:pPr>
            <a:r>
              <a:rPr spc="-5" dirty="0">
                <a:sym typeface="+mn-ea"/>
              </a:rPr>
              <a:t>TRIA ERP </a:t>
            </a:r>
            <a:r>
              <a:rPr spc="-20" dirty="0">
                <a:sym typeface="+mn-ea"/>
              </a:rPr>
              <a:t>Website </a:t>
            </a:r>
            <a:r>
              <a:rPr spc="-5" dirty="0">
                <a:sym typeface="+mn-ea"/>
              </a:rPr>
              <a:t>Builder System  Solution</a:t>
            </a:r>
            <a:endParaRPr spc="-5" dirty="0">
              <a:solidFill>
                <a:srgbClr val="555A3B"/>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535940" y="5766435"/>
            <a:ext cx="8370570" cy="843280"/>
          </a:xfrm>
          <a:prstGeom prst="rect">
            <a:avLst/>
          </a:prstGeom>
        </p:spPr>
        <p:txBody>
          <a:bodyPr vert="horz" wrap="square" lIns="0" tIns="12700" rIns="0" bIns="0" rtlCol="0">
            <a:spAutoFit/>
          </a:bodyPr>
          <a:lstStyle/>
          <a:p>
            <a:pPr marL="12700">
              <a:lnSpc>
                <a:spcPct val="100000"/>
              </a:lnSpc>
              <a:spcBef>
                <a:spcPts val="100"/>
              </a:spcBef>
            </a:pPr>
            <a:r>
              <a:rPr sz="1800" spc="-30" dirty="0">
                <a:solidFill>
                  <a:schemeClr val="bg1"/>
                </a:solidFill>
                <a:latin typeface="DejaVu Sans"/>
                <a:cs typeface="DejaVu Sans"/>
              </a:rPr>
              <a:t>Web</a:t>
            </a:r>
            <a:r>
              <a:rPr sz="1800" spc="-30" dirty="0">
                <a:solidFill>
                  <a:schemeClr val="bg1"/>
                </a:solidFill>
                <a:latin typeface="Gubbi"/>
                <a:cs typeface="Gubbi"/>
              </a:rPr>
              <a:t>:</a:t>
            </a:r>
            <a:r>
              <a:rPr sz="1800" spc="-10" dirty="0">
                <a:solidFill>
                  <a:schemeClr val="bg1"/>
                </a:solidFill>
                <a:latin typeface="Gubbi"/>
                <a:cs typeface="Gubbi"/>
              </a:rPr>
              <a:t> </a:t>
            </a:r>
            <a:r>
              <a:rPr lang="en-US" sz="1800" spc="-5" dirty="0">
                <a:solidFill>
                  <a:schemeClr val="bg1"/>
                </a:solidFill>
                <a:latin typeface="DejaVu Sans"/>
                <a:cs typeface="DejaVu Sans"/>
              </a:rPr>
              <a:t>triaplc</a:t>
            </a:r>
            <a:r>
              <a:rPr sz="1800" spc="-5" dirty="0">
                <a:solidFill>
                  <a:schemeClr val="bg1"/>
                </a:solidFill>
                <a:latin typeface="Gubbi"/>
                <a:cs typeface="Gubbi"/>
              </a:rPr>
              <a:t>.</a:t>
            </a:r>
            <a:r>
              <a:rPr sz="1800" spc="-5" dirty="0">
                <a:solidFill>
                  <a:schemeClr val="bg1"/>
                </a:solidFill>
                <a:latin typeface="DejaVu Sans"/>
                <a:cs typeface="DejaVu Sans"/>
              </a:rPr>
              <a:t>com</a:t>
            </a:r>
            <a:endParaRPr sz="1800">
              <a:solidFill>
                <a:schemeClr val="bg1"/>
              </a:solidFill>
              <a:latin typeface="DejaVu Sans"/>
              <a:cs typeface="DejaVu Sans"/>
            </a:endParaRPr>
          </a:p>
          <a:p>
            <a:pPr marL="12700">
              <a:lnSpc>
                <a:spcPct val="100000"/>
              </a:lnSpc>
            </a:pPr>
            <a:r>
              <a:rPr sz="1800" spc="-5" dirty="0">
                <a:solidFill>
                  <a:schemeClr val="bg1"/>
                </a:solidFill>
                <a:latin typeface="DejaVu Sans"/>
                <a:cs typeface="DejaVu Sans"/>
              </a:rPr>
              <a:t>Mail</a:t>
            </a:r>
            <a:r>
              <a:rPr sz="1800" spc="-5" dirty="0">
                <a:solidFill>
                  <a:schemeClr val="bg1"/>
                </a:solidFill>
                <a:latin typeface="Gubbi"/>
                <a:cs typeface="Gubbi"/>
              </a:rPr>
              <a:t>:</a:t>
            </a:r>
            <a:r>
              <a:rPr sz="1800" spc="-10" dirty="0">
                <a:solidFill>
                  <a:schemeClr val="bg1"/>
                </a:solidFill>
                <a:latin typeface="Gubbi"/>
                <a:cs typeface="Gubbi"/>
              </a:rPr>
              <a:t> </a:t>
            </a:r>
            <a:r>
              <a:rPr sz="1800" spc="-5" dirty="0">
                <a:solidFill>
                  <a:schemeClr val="bg1"/>
                </a:solidFill>
                <a:latin typeface="DejaVu Sans"/>
                <a:cs typeface="DejaVu Sans"/>
                <a:hlinkClick r:id="rId2"/>
              </a:rPr>
              <a:t>info@</a:t>
            </a:r>
            <a:r>
              <a:rPr lang="en-US" sz="1800" spc="-5" dirty="0">
                <a:solidFill>
                  <a:schemeClr val="bg1"/>
                </a:solidFill>
                <a:latin typeface="DejaVu Sans"/>
                <a:cs typeface="DejaVu Sans"/>
                <a:hlinkClick r:id="rId2"/>
              </a:rPr>
              <a:t>triaplc</a:t>
            </a:r>
            <a:r>
              <a:rPr sz="1800" spc="-5" dirty="0">
                <a:solidFill>
                  <a:schemeClr val="bg1"/>
                </a:solidFill>
                <a:latin typeface="Gubbi"/>
                <a:cs typeface="Gubbi"/>
                <a:hlinkClick r:id="rId2"/>
              </a:rPr>
              <a:t>.</a:t>
            </a:r>
            <a:r>
              <a:rPr sz="1800" spc="-5" dirty="0">
                <a:solidFill>
                  <a:schemeClr val="bg1"/>
                </a:solidFill>
                <a:latin typeface="DejaVu Sans"/>
                <a:cs typeface="DejaVu Sans"/>
                <a:hlinkClick r:id="rId2"/>
              </a:rPr>
              <a:t>com</a:t>
            </a:r>
            <a:endParaRPr sz="1800">
              <a:solidFill>
                <a:schemeClr val="bg1"/>
              </a:solidFill>
              <a:latin typeface="DejaVu Sans"/>
              <a:cs typeface="DejaVu Sans"/>
            </a:endParaRPr>
          </a:p>
          <a:p>
            <a:pPr marL="12700">
              <a:lnSpc>
                <a:spcPct val="100000"/>
              </a:lnSpc>
            </a:pPr>
            <a:r>
              <a:rPr sz="1800" spc="-15" dirty="0">
                <a:solidFill>
                  <a:schemeClr val="bg1"/>
                </a:solidFill>
                <a:latin typeface="DejaVu Sans"/>
                <a:cs typeface="DejaVu Sans"/>
              </a:rPr>
              <a:t>Address</a:t>
            </a:r>
            <a:r>
              <a:rPr sz="1800" spc="-15" dirty="0">
                <a:solidFill>
                  <a:schemeClr val="bg1"/>
                </a:solidFill>
                <a:latin typeface="Gubbi"/>
                <a:cs typeface="Gubbi"/>
              </a:rPr>
              <a:t>: </a:t>
            </a:r>
            <a:r>
              <a:rPr sz="1600" dirty="0">
                <a:solidFill>
                  <a:schemeClr val="bg1"/>
                </a:solidFill>
              </a:rPr>
              <a:t>Lingo Tower, 11th Floor, Bole Medhanialem, Addis Ababa,Po.Box 1110, Ethiopia</a:t>
            </a:r>
            <a:endParaRPr sz="1600" dirty="0">
              <a:solidFill>
                <a:schemeClr val="bg1"/>
              </a:solidFill>
            </a:endParaRPr>
          </a:p>
        </p:txBody>
      </p:sp>
      <p:sp>
        <p:nvSpPr>
          <p:cNvPr id="4101" name="文本框 7"/>
          <p:cNvSpPr txBox="1"/>
          <p:nvPr/>
        </p:nvSpPr>
        <p:spPr>
          <a:xfrm>
            <a:off x="1295400" y="4495800"/>
            <a:ext cx="7465695" cy="714375"/>
          </a:xfrm>
          <a:prstGeom prst="rect">
            <a:avLst/>
          </a:prstGeom>
          <a:solidFill>
            <a:schemeClr val="bg1"/>
          </a:solidFill>
          <a:ln w="9525">
            <a:noFill/>
          </a:ln>
        </p:spPr>
        <p:txBody>
          <a:bodyPr wrap="square" anchor="t">
            <a:spAutoFit/>
          </a:bodyPr>
          <a:p>
            <a:pPr algn="ctr"/>
            <a:r>
              <a:rPr lang="en-US" altLang="zh-CN" sz="4050" dirty="0">
                <a:solidFill>
                  <a:srgbClr val="1B3862"/>
                </a:solidFill>
                <a:latin typeface="Impact" panose="020B0806030902050204" pitchFamily="34" charset="0"/>
                <a:ea typeface="SimSun" panose="02010600030101010101" pitchFamily="2" charset="-122"/>
              </a:rPr>
              <a:t>TRIA-ERP </a:t>
            </a:r>
            <a:endParaRPr lang="en-US" altLang="zh-CN" sz="3600" dirty="0">
              <a:solidFill>
                <a:srgbClr val="1B3862"/>
              </a:solidFill>
              <a:latin typeface="Impact" panose="020B0806030902050204" pitchFamily="34" charset="0"/>
              <a:ea typeface="SimSun" panose="02010600030101010101" pitchFamily="2" charset="-122"/>
            </a:endParaRPr>
          </a:p>
        </p:txBody>
      </p:sp>
      <p:pic>
        <p:nvPicPr>
          <p:cNvPr id="10246" name="图片 8"/>
          <p:cNvPicPr>
            <a:picLocks noChangeAspect="1"/>
          </p:cNvPicPr>
          <p:nvPr/>
        </p:nvPicPr>
        <p:blipFill>
          <a:blip r:embed="rId3"/>
          <a:stretch>
            <a:fillRect/>
          </a:stretch>
        </p:blipFill>
        <p:spPr>
          <a:xfrm>
            <a:off x="1905000" y="1066800"/>
            <a:ext cx="5822950" cy="3559175"/>
          </a:xfrm>
          <a:prstGeom prst="rect">
            <a:avLst/>
          </a:prstGeom>
          <a:noFill/>
          <a:ln w="9525">
            <a:noFill/>
          </a:ln>
        </p:spPr>
      </p:pic>
      <p:pic>
        <p:nvPicPr>
          <p:cNvPr id="8" name="Picture 7"/>
          <p:cNvPicPr>
            <a:picLocks noChangeAspect="1"/>
          </p:cNvPicPr>
          <p:nvPr/>
        </p:nvPicPr>
        <p:blipFill>
          <a:blip r:embed="rId4"/>
          <a:stretch>
            <a:fillRect/>
          </a:stretch>
        </p:blipFill>
        <p:spPr>
          <a:xfrm>
            <a:off x="2749550" y="1371600"/>
            <a:ext cx="4243070" cy="2642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object 3"/>
          <p:cNvSpPr txBox="1"/>
          <p:nvPr/>
        </p:nvSpPr>
        <p:spPr>
          <a:xfrm>
            <a:off x="304800" y="4625975"/>
            <a:ext cx="8134985" cy="628015"/>
          </a:xfrm>
          <a:prstGeom prst="rect">
            <a:avLst/>
          </a:prstGeom>
        </p:spPr>
        <p:txBody>
          <a:bodyPr vert="horz" wrap="square" lIns="0" tIns="12700" rIns="0" bIns="0" rtlCol="0">
            <a:spAutoFit/>
          </a:bodyPr>
          <a:p>
            <a:pPr marL="12700">
              <a:lnSpc>
                <a:spcPct val="100000"/>
              </a:lnSpc>
              <a:spcBef>
                <a:spcPts val="100"/>
              </a:spcBef>
            </a:pPr>
            <a:r>
              <a:rPr sz="2000" dirty="0">
                <a:solidFill>
                  <a:schemeClr val="bg1"/>
                </a:solidFill>
              </a:rPr>
              <a:t>An enterprise resource planning (ERP) system is a software  application with a centralized database that can be used to run an  entire company</a:t>
            </a:r>
            <a:endParaRPr sz="2000" dirty="0">
              <a:solidFill>
                <a:schemeClr val="bg1"/>
              </a:solidFill>
            </a:endParaRPr>
          </a:p>
        </p:txBody>
      </p:sp>
      <p:sp>
        <p:nvSpPr>
          <p:cNvPr id="4" name="Text Box 3"/>
          <p:cNvSpPr txBox="1"/>
          <p:nvPr/>
        </p:nvSpPr>
        <p:spPr>
          <a:xfrm>
            <a:off x="2824480" y="2209800"/>
            <a:ext cx="3984625" cy="706755"/>
          </a:xfrm>
          <a:prstGeom prst="rect">
            <a:avLst/>
          </a:prstGeom>
          <a:noFill/>
        </p:spPr>
        <p:txBody>
          <a:bodyPr wrap="square" rtlCol="0">
            <a:spAutoFit/>
          </a:bodyPr>
          <a:p>
            <a:pPr algn="ctr"/>
            <a:r>
              <a:rPr lang="en-US" sz="4000" b="1">
                <a:solidFill>
                  <a:schemeClr val="bg1"/>
                </a:solidFill>
              </a:rPr>
              <a:t>What is ERP ?</a:t>
            </a:r>
            <a:endParaRPr lang="en-US" sz="4000" b="1">
              <a:solidFill>
                <a:schemeClr val="bg1"/>
              </a:solidFill>
            </a:endParaRPr>
          </a:p>
        </p:txBody>
      </p:sp>
      <p:grpSp>
        <p:nvGrpSpPr>
          <p:cNvPr id="108" name="Group 107"/>
          <p:cNvGrpSpPr/>
          <p:nvPr/>
        </p:nvGrpSpPr>
        <p:grpSpPr>
          <a:xfrm flipH="1" flipV="1">
            <a:off x="92075" y="0"/>
            <a:ext cx="8959215" cy="2012315"/>
            <a:chOff x="-29560" y="3947539"/>
            <a:chExt cx="12236101" cy="2534066"/>
          </a:xfrm>
        </p:grpSpPr>
        <p:cxnSp>
          <p:nvCxnSpPr>
            <p:cNvPr id="109" name="Straight Connector 108"/>
            <p:cNvCxnSpPr>
              <a:stCxn id="179" idx="7"/>
              <a:endCxn id="177" idx="2"/>
            </p:cNvCxnSpPr>
            <p:nvPr/>
          </p:nvCxnSpPr>
          <p:spPr>
            <a:xfrm flipV="1">
              <a:off x="1154476" y="4383308"/>
              <a:ext cx="1341801" cy="1081105"/>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77" idx="4"/>
              <a:endCxn id="199" idx="1"/>
            </p:cNvCxnSpPr>
            <p:nvPr/>
          </p:nvCxnSpPr>
          <p:spPr>
            <a:xfrm>
              <a:off x="2599299" y="4437452"/>
              <a:ext cx="263766" cy="80614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82" idx="2"/>
              <a:endCxn id="197" idx="6"/>
            </p:cNvCxnSpPr>
            <p:nvPr/>
          </p:nvCxnSpPr>
          <p:spPr>
            <a:xfrm flipH="1" flipV="1">
              <a:off x="2931675" y="5825521"/>
              <a:ext cx="758638" cy="304444"/>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99" idx="5"/>
              <a:endCxn id="182" idx="1"/>
            </p:cNvCxnSpPr>
            <p:nvPr/>
          </p:nvCxnSpPr>
          <p:spPr>
            <a:xfrm>
              <a:off x="2940655" y="5321188"/>
              <a:ext cx="775060" cy="747451"/>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77" idx="5"/>
              <a:endCxn id="198" idx="1"/>
            </p:cNvCxnSpPr>
            <p:nvPr/>
          </p:nvCxnSpPr>
          <p:spPr>
            <a:xfrm>
              <a:off x="2647708" y="4397155"/>
              <a:ext cx="986172" cy="81585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82" idx="0"/>
              <a:endCxn id="198" idx="4"/>
            </p:cNvCxnSpPr>
            <p:nvPr/>
          </p:nvCxnSpPr>
          <p:spPr>
            <a:xfrm flipH="1" flipV="1">
              <a:off x="3672675" y="5306664"/>
              <a:ext cx="104366" cy="73657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99" idx="3"/>
              <a:endCxn id="197" idx="0"/>
            </p:cNvCxnSpPr>
            <p:nvPr/>
          </p:nvCxnSpPr>
          <p:spPr>
            <a:xfrm flipH="1">
              <a:off x="2849379" y="5321188"/>
              <a:ext cx="13686" cy="42203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77" idx="6"/>
              <a:endCxn id="184" idx="1"/>
            </p:cNvCxnSpPr>
            <p:nvPr/>
          </p:nvCxnSpPr>
          <p:spPr>
            <a:xfrm>
              <a:off x="2653443" y="4334430"/>
              <a:ext cx="2141528" cy="18104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82" idx="7"/>
              <a:endCxn id="184" idx="3"/>
            </p:cNvCxnSpPr>
            <p:nvPr/>
          </p:nvCxnSpPr>
          <p:spPr>
            <a:xfrm flipV="1">
              <a:off x="3838367" y="4631861"/>
              <a:ext cx="956604" cy="143677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99" idx="6"/>
              <a:endCxn id="198" idx="2"/>
            </p:cNvCxnSpPr>
            <p:nvPr/>
          </p:nvCxnSpPr>
          <p:spPr>
            <a:xfrm flipV="1">
              <a:off x="2956724" y="5251800"/>
              <a:ext cx="661087" cy="3059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81" idx="0"/>
              <a:endCxn id="197" idx="4"/>
            </p:cNvCxnSpPr>
            <p:nvPr/>
          </p:nvCxnSpPr>
          <p:spPr>
            <a:xfrm flipV="1">
              <a:off x="2774163" y="5907817"/>
              <a:ext cx="75216" cy="37366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98" idx="6"/>
              <a:endCxn id="184" idx="2"/>
            </p:cNvCxnSpPr>
            <p:nvPr/>
          </p:nvCxnSpPr>
          <p:spPr>
            <a:xfrm flipV="1">
              <a:off x="3727539" y="4573669"/>
              <a:ext cx="1043328" cy="678131"/>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83" idx="7"/>
              <a:endCxn id="184" idx="4"/>
            </p:cNvCxnSpPr>
            <p:nvPr/>
          </p:nvCxnSpPr>
          <p:spPr>
            <a:xfrm flipV="1">
              <a:off x="4614954" y="4655965"/>
              <a:ext cx="238209" cy="127545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86" idx="1"/>
              <a:endCxn id="184" idx="5"/>
            </p:cNvCxnSpPr>
            <p:nvPr/>
          </p:nvCxnSpPr>
          <p:spPr>
            <a:xfrm flipH="1" flipV="1">
              <a:off x="4911355" y="4631861"/>
              <a:ext cx="733023" cy="137886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86" idx="0"/>
              <a:endCxn id="185" idx="4"/>
            </p:cNvCxnSpPr>
            <p:nvPr/>
          </p:nvCxnSpPr>
          <p:spPr>
            <a:xfrm flipH="1" flipV="1">
              <a:off x="5674058" y="5247253"/>
              <a:ext cx="9115" cy="74740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85" idx="2"/>
              <a:endCxn id="184" idx="6"/>
            </p:cNvCxnSpPr>
            <p:nvPr/>
          </p:nvCxnSpPr>
          <p:spPr>
            <a:xfrm flipH="1" flipV="1">
              <a:off x="4935459" y="4573669"/>
              <a:ext cx="656303" cy="59128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85" idx="7"/>
              <a:endCxn id="193" idx="2"/>
            </p:cNvCxnSpPr>
            <p:nvPr/>
          </p:nvCxnSpPr>
          <p:spPr>
            <a:xfrm flipV="1">
              <a:off x="5732250" y="4002403"/>
              <a:ext cx="1767242" cy="110436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85" idx="6"/>
              <a:endCxn id="192" idx="2"/>
            </p:cNvCxnSpPr>
            <p:nvPr/>
          </p:nvCxnSpPr>
          <p:spPr>
            <a:xfrm>
              <a:off x="5756354" y="5164957"/>
              <a:ext cx="987741" cy="6938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92" idx="7"/>
              <a:endCxn id="193" idx="3"/>
            </p:cNvCxnSpPr>
            <p:nvPr/>
          </p:nvCxnSpPr>
          <p:spPr>
            <a:xfrm flipV="1">
              <a:off x="6884583" y="4041198"/>
              <a:ext cx="630978" cy="113494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78" idx="0"/>
              <a:endCxn id="177" idx="3"/>
            </p:cNvCxnSpPr>
            <p:nvPr/>
          </p:nvCxnSpPr>
          <p:spPr>
            <a:xfrm flipV="1">
              <a:off x="2095501" y="4431717"/>
              <a:ext cx="441073" cy="114994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97" idx="2"/>
              <a:endCxn id="178" idx="6"/>
            </p:cNvCxnSpPr>
            <p:nvPr/>
          </p:nvCxnSpPr>
          <p:spPr>
            <a:xfrm flipH="1" flipV="1">
              <a:off x="2182229" y="5668385"/>
              <a:ext cx="584854" cy="15713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81" idx="1"/>
              <a:endCxn id="178" idx="5"/>
            </p:cNvCxnSpPr>
            <p:nvPr/>
          </p:nvCxnSpPr>
          <p:spPr>
            <a:xfrm flipH="1" flipV="1">
              <a:off x="2156827" y="5729711"/>
              <a:ext cx="559144" cy="57587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80" idx="7"/>
              <a:endCxn id="178" idx="3"/>
            </p:cNvCxnSpPr>
            <p:nvPr/>
          </p:nvCxnSpPr>
          <p:spPr>
            <a:xfrm flipV="1">
              <a:off x="1478954" y="5729711"/>
              <a:ext cx="555221" cy="44293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79" idx="6"/>
              <a:endCxn id="178" idx="2"/>
            </p:cNvCxnSpPr>
            <p:nvPr/>
          </p:nvCxnSpPr>
          <p:spPr>
            <a:xfrm>
              <a:off x="1178580" y="5522605"/>
              <a:ext cx="830193" cy="14578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202" idx="7"/>
              <a:endCxn id="179" idx="3"/>
            </p:cNvCxnSpPr>
            <p:nvPr/>
          </p:nvCxnSpPr>
          <p:spPr>
            <a:xfrm flipV="1">
              <a:off x="403987" y="5580797"/>
              <a:ext cx="634105" cy="55483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202" idx="6"/>
              <a:endCxn id="180" idx="2"/>
            </p:cNvCxnSpPr>
            <p:nvPr/>
          </p:nvCxnSpPr>
          <p:spPr>
            <a:xfrm>
              <a:off x="420056" y="6174425"/>
              <a:ext cx="965239" cy="3702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202" idx="5"/>
            </p:cNvCxnSpPr>
            <p:nvPr/>
          </p:nvCxnSpPr>
          <p:spPr>
            <a:xfrm>
              <a:off x="403987" y="6213220"/>
              <a:ext cx="160004" cy="15056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80" idx="4"/>
            </p:cNvCxnSpPr>
            <p:nvPr/>
          </p:nvCxnSpPr>
          <p:spPr>
            <a:xfrm flipH="1">
              <a:off x="1440159" y="6266309"/>
              <a:ext cx="0" cy="12004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0" idx="6"/>
              <a:endCxn id="181" idx="2"/>
            </p:cNvCxnSpPr>
            <p:nvPr/>
          </p:nvCxnSpPr>
          <p:spPr>
            <a:xfrm>
              <a:off x="1495023" y="6211445"/>
              <a:ext cx="1196844" cy="15233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81" idx="6"/>
              <a:endCxn id="182" idx="3"/>
            </p:cNvCxnSpPr>
            <p:nvPr/>
          </p:nvCxnSpPr>
          <p:spPr>
            <a:xfrm flipV="1">
              <a:off x="2856459" y="6191291"/>
              <a:ext cx="859256" cy="172491"/>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83" idx="2"/>
              <a:endCxn id="182" idx="6"/>
            </p:cNvCxnSpPr>
            <p:nvPr/>
          </p:nvCxnSpPr>
          <p:spPr>
            <a:xfrm flipH="1">
              <a:off x="3863769" y="5970216"/>
              <a:ext cx="657526" cy="15974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182" idx="5"/>
            </p:cNvCxnSpPr>
            <p:nvPr/>
          </p:nvCxnSpPr>
          <p:spPr>
            <a:xfrm flipH="1" flipV="1">
              <a:off x="3838367" y="6191291"/>
              <a:ext cx="345583" cy="24092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182" idx="4"/>
            </p:cNvCxnSpPr>
            <p:nvPr/>
          </p:nvCxnSpPr>
          <p:spPr>
            <a:xfrm flipV="1">
              <a:off x="3690313" y="6216693"/>
              <a:ext cx="86728" cy="205281"/>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183" idx="4"/>
            </p:cNvCxnSpPr>
            <p:nvPr/>
          </p:nvCxnSpPr>
          <p:spPr>
            <a:xfrm flipH="1" flipV="1">
              <a:off x="4576159" y="6025080"/>
              <a:ext cx="117184" cy="36689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86" idx="2"/>
              <a:endCxn id="183" idx="6"/>
            </p:cNvCxnSpPr>
            <p:nvPr/>
          </p:nvCxnSpPr>
          <p:spPr>
            <a:xfrm flipH="1" flipV="1">
              <a:off x="4631023" y="5970216"/>
              <a:ext cx="997286" cy="7930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86" idx="4"/>
            </p:cNvCxnSpPr>
            <p:nvPr/>
          </p:nvCxnSpPr>
          <p:spPr>
            <a:xfrm flipH="1">
              <a:off x="5683173" y="6104383"/>
              <a:ext cx="0" cy="25939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87" idx="3"/>
            </p:cNvCxnSpPr>
            <p:nvPr/>
          </p:nvCxnSpPr>
          <p:spPr>
            <a:xfrm flipH="1">
              <a:off x="6499429" y="6176101"/>
              <a:ext cx="221877" cy="25611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87" idx="2"/>
              <a:endCxn id="186" idx="6"/>
            </p:cNvCxnSpPr>
            <p:nvPr/>
          </p:nvCxnSpPr>
          <p:spPr>
            <a:xfrm flipH="1" flipV="1">
              <a:off x="5738037" y="6049519"/>
              <a:ext cx="959165" cy="6839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92" idx="4"/>
              <a:endCxn id="187" idx="0"/>
            </p:cNvCxnSpPr>
            <p:nvPr/>
          </p:nvCxnSpPr>
          <p:spPr>
            <a:xfrm flipH="1">
              <a:off x="6779498" y="5316633"/>
              <a:ext cx="46893" cy="71898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91" idx="3"/>
              <a:endCxn id="187" idx="7"/>
            </p:cNvCxnSpPr>
            <p:nvPr/>
          </p:nvCxnSpPr>
          <p:spPr>
            <a:xfrm flipH="1">
              <a:off x="6837690" y="5582534"/>
              <a:ext cx="1155341" cy="47718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91" idx="2"/>
              <a:endCxn id="192" idx="6"/>
            </p:cNvCxnSpPr>
            <p:nvPr/>
          </p:nvCxnSpPr>
          <p:spPr>
            <a:xfrm flipH="1" flipV="1">
              <a:off x="6908687" y="5234337"/>
              <a:ext cx="1071865" cy="28645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91" idx="1"/>
              <a:endCxn id="193" idx="4"/>
            </p:cNvCxnSpPr>
            <p:nvPr/>
          </p:nvCxnSpPr>
          <p:spPr>
            <a:xfrm flipH="1" flipV="1">
              <a:off x="7554356" y="4057267"/>
              <a:ext cx="461028" cy="141105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89" idx="1"/>
              <a:endCxn id="193" idx="5"/>
            </p:cNvCxnSpPr>
            <p:nvPr/>
          </p:nvCxnSpPr>
          <p:spPr>
            <a:xfrm flipH="1" flipV="1">
              <a:off x="7593151" y="4041198"/>
              <a:ext cx="1727079" cy="152011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89" idx="0"/>
              <a:endCxn id="190" idx="4"/>
            </p:cNvCxnSpPr>
            <p:nvPr/>
          </p:nvCxnSpPr>
          <p:spPr>
            <a:xfrm flipH="1" flipV="1">
              <a:off x="9312122" y="4824275"/>
              <a:ext cx="42974" cy="713634"/>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95" idx="0"/>
              <a:endCxn id="194" idx="4"/>
            </p:cNvCxnSpPr>
            <p:nvPr/>
          </p:nvCxnSpPr>
          <p:spPr>
            <a:xfrm flipH="1" flipV="1">
              <a:off x="11176915" y="4559526"/>
              <a:ext cx="173456" cy="98749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194" idx="5"/>
            </p:cNvCxnSpPr>
            <p:nvPr/>
          </p:nvCxnSpPr>
          <p:spPr>
            <a:xfrm flipH="1" flipV="1">
              <a:off x="11235107" y="4535422"/>
              <a:ext cx="956894" cy="73296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95" idx="6"/>
            </p:cNvCxnSpPr>
            <p:nvPr/>
          </p:nvCxnSpPr>
          <p:spPr>
            <a:xfrm flipH="1" flipV="1">
              <a:off x="11432667" y="5629318"/>
              <a:ext cx="773874" cy="30882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endCxn id="196" idx="6"/>
            </p:cNvCxnSpPr>
            <p:nvPr/>
          </p:nvCxnSpPr>
          <p:spPr>
            <a:xfrm flipH="1">
              <a:off x="10916433" y="6200205"/>
              <a:ext cx="1290108" cy="19321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96" idx="3"/>
              <a:endCxn id="188" idx="6"/>
            </p:cNvCxnSpPr>
            <p:nvPr/>
          </p:nvCxnSpPr>
          <p:spPr>
            <a:xfrm flipH="1" flipV="1">
              <a:off x="8868495" y="6399309"/>
              <a:ext cx="1954279" cy="3290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96" idx="1"/>
              <a:endCxn id="189" idx="5"/>
            </p:cNvCxnSpPr>
            <p:nvPr/>
          </p:nvCxnSpPr>
          <p:spPr>
            <a:xfrm flipH="1" flipV="1">
              <a:off x="9411594" y="5622082"/>
              <a:ext cx="1411180" cy="73254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95" idx="2"/>
              <a:endCxn id="189" idx="6"/>
            </p:cNvCxnSpPr>
            <p:nvPr/>
          </p:nvCxnSpPr>
          <p:spPr>
            <a:xfrm flipH="1" flipV="1">
              <a:off x="9419699" y="5580880"/>
              <a:ext cx="1848376" cy="4843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94" idx="3"/>
              <a:endCxn id="189" idx="7"/>
            </p:cNvCxnSpPr>
            <p:nvPr/>
          </p:nvCxnSpPr>
          <p:spPr>
            <a:xfrm flipH="1">
              <a:off x="9396298" y="4535422"/>
              <a:ext cx="1722425" cy="101059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94" idx="2"/>
              <a:endCxn id="190" idx="6"/>
            </p:cNvCxnSpPr>
            <p:nvPr/>
          </p:nvCxnSpPr>
          <p:spPr>
            <a:xfrm flipH="1">
              <a:off x="9374983" y="4477230"/>
              <a:ext cx="1719636" cy="24909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90" idx="1"/>
              <a:endCxn id="193" idx="6"/>
            </p:cNvCxnSpPr>
            <p:nvPr/>
          </p:nvCxnSpPr>
          <p:spPr>
            <a:xfrm flipH="1" flipV="1">
              <a:off x="7609220" y="4002403"/>
              <a:ext cx="1616100" cy="69701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89" idx="2"/>
              <a:endCxn id="191" idx="6"/>
            </p:cNvCxnSpPr>
            <p:nvPr/>
          </p:nvCxnSpPr>
          <p:spPr>
            <a:xfrm flipH="1" flipV="1">
              <a:off x="8142080" y="5552409"/>
              <a:ext cx="1170045" cy="50103"/>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88" idx="1"/>
              <a:endCxn id="191" idx="5"/>
            </p:cNvCxnSpPr>
            <p:nvPr/>
          </p:nvCxnSpPr>
          <p:spPr>
            <a:xfrm flipH="1" flipV="1">
              <a:off x="8107248" y="5604887"/>
              <a:ext cx="620759" cy="73623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91" idx="4"/>
            </p:cNvCxnSpPr>
            <p:nvPr/>
          </p:nvCxnSpPr>
          <p:spPr>
            <a:xfrm flipH="1">
              <a:off x="7734147" y="5617366"/>
              <a:ext cx="311362" cy="814852"/>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87" idx="5"/>
            </p:cNvCxnSpPr>
            <p:nvPr/>
          </p:nvCxnSpPr>
          <p:spPr>
            <a:xfrm>
              <a:off x="6837690" y="6176101"/>
              <a:ext cx="241401" cy="256117"/>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8" idx="7"/>
              <a:endCxn id="189" idx="3"/>
            </p:cNvCxnSpPr>
            <p:nvPr/>
          </p:nvCxnSpPr>
          <p:spPr>
            <a:xfrm flipV="1">
              <a:off x="8844391" y="5637378"/>
              <a:ext cx="491135" cy="70373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6" idx="7"/>
              <a:endCxn id="192" idx="3"/>
            </p:cNvCxnSpPr>
            <p:nvPr/>
          </p:nvCxnSpPr>
          <p:spPr>
            <a:xfrm flipV="1">
              <a:off x="5721968" y="5292529"/>
              <a:ext cx="1046231" cy="718195"/>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6" idx="7"/>
              <a:endCxn id="195" idx="4"/>
            </p:cNvCxnSpPr>
            <p:nvPr/>
          </p:nvCxnSpPr>
          <p:spPr>
            <a:xfrm flipV="1">
              <a:off x="10900364" y="5711614"/>
              <a:ext cx="450007" cy="643014"/>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rot="20563470">
              <a:off x="2492564" y="4276573"/>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8" name="Oval 177"/>
            <p:cNvSpPr/>
            <p:nvPr/>
          </p:nvSpPr>
          <p:spPr>
            <a:xfrm>
              <a:off x="2008773" y="5581657"/>
              <a:ext cx="173456" cy="173456"/>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9" name="Oval 178"/>
            <p:cNvSpPr/>
            <p:nvPr/>
          </p:nvSpPr>
          <p:spPr>
            <a:xfrm>
              <a:off x="1013988" y="5440309"/>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0" name="Oval 179"/>
            <p:cNvSpPr>
              <a:spLocks noChangeAspect="1"/>
            </p:cNvSpPr>
            <p:nvPr/>
          </p:nvSpPr>
          <p:spPr>
            <a:xfrm>
              <a:off x="1385295" y="6156581"/>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1" name="Oval 180"/>
            <p:cNvSpPr>
              <a:spLocks noChangeAspect="1"/>
            </p:cNvSpPr>
            <p:nvPr/>
          </p:nvSpPr>
          <p:spPr>
            <a:xfrm>
              <a:off x="2691867" y="6281486"/>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2" name="Oval 181"/>
            <p:cNvSpPr/>
            <p:nvPr/>
          </p:nvSpPr>
          <p:spPr>
            <a:xfrm>
              <a:off x="3690313" y="6043237"/>
              <a:ext cx="173456" cy="173456"/>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3" name="Oval 182"/>
            <p:cNvSpPr>
              <a:spLocks noChangeAspect="1"/>
            </p:cNvSpPr>
            <p:nvPr/>
          </p:nvSpPr>
          <p:spPr>
            <a:xfrm>
              <a:off x="4521295" y="5915352"/>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4" name="Oval 183"/>
            <p:cNvSpPr/>
            <p:nvPr/>
          </p:nvSpPr>
          <p:spPr>
            <a:xfrm>
              <a:off x="4770867" y="4491373"/>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5" name="Oval 184"/>
            <p:cNvSpPr/>
            <p:nvPr/>
          </p:nvSpPr>
          <p:spPr>
            <a:xfrm>
              <a:off x="5591762" y="5082661"/>
              <a:ext cx="164592" cy="164592"/>
            </a:xfrm>
            <a:prstGeom prst="ellipse">
              <a:avLst/>
            </a:prstGeom>
            <a:solidFill>
              <a:schemeClr val="bg1">
                <a:alpha val="28000"/>
              </a:schemeClr>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6" name="Oval 185"/>
            <p:cNvSpPr>
              <a:spLocks noChangeAspect="1"/>
            </p:cNvSpPr>
            <p:nvPr/>
          </p:nvSpPr>
          <p:spPr>
            <a:xfrm>
              <a:off x="5628309" y="5994655"/>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7" name="Oval 186"/>
            <p:cNvSpPr/>
            <p:nvPr/>
          </p:nvSpPr>
          <p:spPr>
            <a:xfrm>
              <a:off x="6697202" y="6035613"/>
              <a:ext cx="164592" cy="164592"/>
            </a:xfrm>
            <a:prstGeom prst="ellipse">
              <a:avLst/>
            </a:prstGeom>
            <a:solidFill>
              <a:schemeClr val="bg1">
                <a:alpha val="39000"/>
              </a:schemeClr>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8" name="Oval 187"/>
            <p:cNvSpPr/>
            <p:nvPr/>
          </p:nvSpPr>
          <p:spPr>
            <a:xfrm>
              <a:off x="8703903" y="6317013"/>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9" name="Oval 188"/>
            <p:cNvSpPr>
              <a:spLocks noChangeAspect="1"/>
            </p:cNvSpPr>
            <p:nvPr/>
          </p:nvSpPr>
          <p:spPr>
            <a:xfrm rot="20917832">
              <a:off x="9311048" y="5536832"/>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0" name="Oval 189"/>
            <p:cNvSpPr/>
            <p:nvPr/>
          </p:nvSpPr>
          <p:spPr>
            <a:xfrm rot="20861494">
              <a:off x="9212283" y="4661575"/>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1" name="Oval 190"/>
            <p:cNvSpPr/>
            <p:nvPr/>
          </p:nvSpPr>
          <p:spPr>
            <a:xfrm rot="664413">
              <a:off x="7979020" y="5454306"/>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2" name="Oval 191"/>
            <p:cNvSpPr/>
            <p:nvPr/>
          </p:nvSpPr>
          <p:spPr>
            <a:xfrm>
              <a:off x="6744095" y="5152041"/>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3" name="Oval 192"/>
            <p:cNvSpPr>
              <a:spLocks noChangeAspect="1"/>
            </p:cNvSpPr>
            <p:nvPr/>
          </p:nvSpPr>
          <p:spPr>
            <a:xfrm>
              <a:off x="7499492" y="3947539"/>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4" name="Oval 193"/>
            <p:cNvSpPr/>
            <p:nvPr/>
          </p:nvSpPr>
          <p:spPr>
            <a:xfrm>
              <a:off x="11094619" y="4394934"/>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5" name="Oval 194"/>
            <p:cNvSpPr/>
            <p:nvPr/>
          </p:nvSpPr>
          <p:spPr>
            <a:xfrm>
              <a:off x="11268075" y="5547022"/>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6" name="Oval 195"/>
            <p:cNvSpPr>
              <a:spLocks noChangeAspect="1"/>
            </p:cNvSpPr>
            <p:nvPr/>
          </p:nvSpPr>
          <p:spPr>
            <a:xfrm>
              <a:off x="10806705" y="6338559"/>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7" name="Oval 196"/>
            <p:cNvSpPr>
              <a:spLocks noChangeAspect="1"/>
            </p:cNvSpPr>
            <p:nvPr/>
          </p:nvSpPr>
          <p:spPr>
            <a:xfrm>
              <a:off x="2767083" y="5743225"/>
              <a:ext cx="164592" cy="164592"/>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8" name="Oval 197"/>
            <p:cNvSpPr>
              <a:spLocks noChangeAspect="1"/>
            </p:cNvSpPr>
            <p:nvPr/>
          </p:nvSpPr>
          <p:spPr>
            <a:xfrm>
              <a:off x="3617811" y="5196936"/>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9" name="Oval 198"/>
            <p:cNvSpPr>
              <a:spLocks noChangeAspect="1"/>
            </p:cNvSpPr>
            <p:nvPr/>
          </p:nvSpPr>
          <p:spPr>
            <a:xfrm>
              <a:off x="2846996" y="5227529"/>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200" name="Straight Connector 199"/>
            <p:cNvCxnSpPr>
              <a:stCxn id="199" idx="2"/>
              <a:endCxn id="178" idx="7"/>
            </p:cNvCxnSpPr>
            <p:nvPr/>
          </p:nvCxnSpPr>
          <p:spPr>
            <a:xfrm flipH="1">
              <a:off x="2156827" y="5282393"/>
              <a:ext cx="690169" cy="32466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79" idx="4"/>
              <a:endCxn id="180" idx="1"/>
            </p:cNvCxnSpPr>
            <p:nvPr/>
          </p:nvCxnSpPr>
          <p:spPr>
            <a:xfrm>
              <a:off x="1096284" y="5604901"/>
              <a:ext cx="305080" cy="56774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02" name="Oval 201"/>
            <p:cNvSpPr>
              <a:spLocks noChangeAspect="1"/>
            </p:cNvSpPr>
            <p:nvPr/>
          </p:nvSpPr>
          <p:spPr>
            <a:xfrm>
              <a:off x="310328" y="6119561"/>
              <a:ext cx="109728" cy="109728"/>
            </a:xfrm>
            <a:prstGeom prst="ellipse">
              <a:avLst/>
            </a:prstGeom>
            <a:solidFill>
              <a:schemeClr val="bg1"/>
            </a:solid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203" name="Straight Connector 202"/>
            <p:cNvCxnSpPr>
              <a:stCxn id="202" idx="3"/>
            </p:cNvCxnSpPr>
            <p:nvPr/>
          </p:nvCxnSpPr>
          <p:spPr>
            <a:xfrm flipH="1">
              <a:off x="310328" y="6213220"/>
              <a:ext cx="16069" cy="208754"/>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202" idx="2"/>
            </p:cNvCxnSpPr>
            <p:nvPr/>
          </p:nvCxnSpPr>
          <p:spPr>
            <a:xfrm flipH="1">
              <a:off x="-29560" y="6174425"/>
              <a:ext cx="339888" cy="77986"/>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202" idx="1"/>
            </p:cNvCxnSpPr>
            <p:nvPr/>
          </p:nvCxnSpPr>
          <p:spPr>
            <a:xfrm flipH="1" flipV="1">
              <a:off x="-29560" y="5770901"/>
              <a:ext cx="355957" cy="364729"/>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endCxn id="179" idx="2"/>
            </p:cNvCxnSpPr>
            <p:nvPr/>
          </p:nvCxnSpPr>
          <p:spPr>
            <a:xfrm>
              <a:off x="21877" y="5392264"/>
              <a:ext cx="992111" cy="130341"/>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endCxn id="186" idx="3"/>
            </p:cNvCxnSpPr>
            <p:nvPr/>
          </p:nvCxnSpPr>
          <p:spPr>
            <a:xfrm flipV="1">
              <a:off x="5315187" y="6088314"/>
              <a:ext cx="329191" cy="2754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pic>
        <p:nvPicPr>
          <p:cNvPr id="10246" name="图片 8"/>
          <p:cNvPicPr>
            <a:picLocks noChangeAspect="1"/>
          </p:cNvPicPr>
          <p:nvPr/>
        </p:nvPicPr>
        <p:blipFill>
          <a:blip r:embed="rId2"/>
          <a:stretch>
            <a:fillRect/>
          </a:stretch>
        </p:blipFill>
        <p:spPr>
          <a:xfrm>
            <a:off x="1887220" y="1066800"/>
            <a:ext cx="5822950" cy="3559175"/>
          </a:xfrm>
          <a:prstGeom prst="rect">
            <a:avLst/>
          </a:prstGeom>
          <a:noFill/>
          <a:ln w="9525">
            <a:noFill/>
          </a:ln>
        </p:spPr>
      </p:pic>
      <p:grpSp>
        <p:nvGrpSpPr>
          <p:cNvPr id="6" name="Group 5"/>
          <p:cNvGrpSpPr/>
          <p:nvPr/>
        </p:nvGrpSpPr>
        <p:grpSpPr>
          <a:xfrm>
            <a:off x="92710" y="5102860"/>
            <a:ext cx="8958580" cy="1819275"/>
            <a:chOff x="-106856" y="4156895"/>
            <a:chExt cx="12313397" cy="2324710"/>
          </a:xfrm>
          <a:solidFill>
            <a:schemeClr val="bg1">
              <a:alpha val="35000"/>
            </a:schemeClr>
          </a:solidFill>
        </p:grpSpPr>
        <p:cxnSp>
          <p:nvCxnSpPr>
            <p:cNvPr id="7" name="Straight Connector 6"/>
            <p:cNvCxnSpPr>
              <a:stCxn id="77" idx="7"/>
              <a:endCxn id="75" idx="2"/>
            </p:cNvCxnSpPr>
            <p:nvPr/>
          </p:nvCxnSpPr>
          <p:spPr>
            <a:xfrm flipV="1">
              <a:off x="1154476" y="4263630"/>
              <a:ext cx="1219575" cy="120078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5" idx="4"/>
              <a:endCxn id="97" idx="1"/>
            </p:cNvCxnSpPr>
            <p:nvPr/>
          </p:nvCxnSpPr>
          <p:spPr>
            <a:xfrm>
              <a:off x="2477073" y="4317774"/>
              <a:ext cx="385992" cy="925824"/>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0" idx="2"/>
              <a:endCxn id="95" idx="6"/>
            </p:cNvCxnSpPr>
            <p:nvPr/>
          </p:nvCxnSpPr>
          <p:spPr>
            <a:xfrm flipH="1" flipV="1">
              <a:off x="2931675" y="5825521"/>
              <a:ext cx="758638" cy="304444"/>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7" idx="5"/>
              <a:endCxn id="80" idx="1"/>
            </p:cNvCxnSpPr>
            <p:nvPr/>
          </p:nvCxnSpPr>
          <p:spPr>
            <a:xfrm>
              <a:off x="2940655" y="5321188"/>
              <a:ext cx="775060" cy="74745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5" idx="5"/>
              <a:endCxn id="96" idx="1"/>
            </p:cNvCxnSpPr>
            <p:nvPr/>
          </p:nvCxnSpPr>
          <p:spPr>
            <a:xfrm>
              <a:off x="2525482" y="4277477"/>
              <a:ext cx="1108398" cy="93552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0" idx="0"/>
              <a:endCxn id="96" idx="4"/>
            </p:cNvCxnSpPr>
            <p:nvPr/>
          </p:nvCxnSpPr>
          <p:spPr>
            <a:xfrm flipH="1" flipV="1">
              <a:off x="3672675" y="5306664"/>
              <a:ext cx="104366" cy="73657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7" idx="3"/>
              <a:endCxn id="95" idx="0"/>
            </p:cNvCxnSpPr>
            <p:nvPr/>
          </p:nvCxnSpPr>
          <p:spPr>
            <a:xfrm flipH="1">
              <a:off x="2849379" y="5321188"/>
              <a:ext cx="13686" cy="422037"/>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5" idx="6"/>
              <a:endCxn id="82" idx="1"/>
            </p:cNvCxnSpPr>
            <p:nvPr/>
          </p:nvCxnSpPr>
          <p:spPr>
            <a:xfrm>
              <a:off x="2531217" y="4214752"/>
              <a:ext cx="1935721" cy="72199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0" idx="7"/>
              <a:endCxn id="82" idx="3"/>
            </p:cNvCxnSpPr>
            <p:nvPr/>
          </p:nvCxnSpPr>
          <p:spPr>
            <a:xfrm flipV="1">
              <a:off x="3838367" y="5053127"/>
              <a:ext cx="628571" cy="1015512"/>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7" idx="6"/>
              <a:endCxn id="96" idx="2"/>
            </p:cNvCxnSpPr>
            <p:nvPr/>
          </p:nvCxnSpPr>
          <p:spPr>
            <a:xfrm flipV="1">
              <a:off x="2956724" y="5251800"/>
              <a:ext cx="661087" cy="3059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9" idx="0"/>
              <a:endCxn id="95" idx="4"/>
            </p:cNvCxnSpPr>
            <p:nvPr/>
          </p:nvCxnSpPr>
          <p:spPr>
            <a:xfrm flipV="1">
              <a:off x="2774163" y="5907817"/>
              <a:ext cx="75216" cy="37366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6" idx="6"/>
              <a:endCxn id="82" idx="2"/>
            </p:cNvCxnSpPr>
            <p:nvPr/>
          </p:nvCxnSpPr>
          <p:spPr>
            <a:xfrm flipV="1">
              <a:off x="3727539" y="4994935"/>
              <a:ext cx="715295" cy="256865"/>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1" idx="0"/>
              <a:endCxn id="82" idx="4"/>
            </p:cNvCxnSpPr>
            <p:nvPr/>
          </p:nvCxnSpPr>
          <p:spPr>
            <a:xfrm flipH="1" flipV="1">
              <a:off x="4525130" y="5077231"/>
              <a:ext cx="51029" cy="83812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4" idx="1"/>
              <a:endCxn id="82" idx="5"/>
            </p:cNvCxnSpPr>
            <p:nvPr/>
          </p:nvCxnSpPr>
          <p:spPr>
            <a:xfrm flipH="1" flipV="1">
              <a:off x="4583322" y="5053127"/>
              <a:ext cx="1061056" cy="957597"/>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4" idx="0"/>
              <a:endCxn id="83" idx="4"/>
            </p:cNvCxnSpPr>
            <p:nvPr/>
          </p:nvCxnSpPr>
          <p:spPr>
            <a:xfrm flipV="1">
              <a:off x="5683173" y="4739274"/>
              <a:ext cx="213596" cy="125538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3" idx="2"/>
              <a:endCxn id="82" idx="6"/>
            </p:cNvCxnSpPr>
            <p:nvPr/>
          </p:nvCxnSpPr>
          <p:spPr>
            <a:xfrm flipH="1">
              <a:off x="4607426" y="4656978"/>
              <a:ext cx="1207047" cy="337957"/>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3" idx="7"/>
              <a:endCxn id="91" idx="2"/>
            </p:cNvCxnSpPr>
            <p:nvPr/>
          </p:nvCxnSpPr>
          <p:spPr>
            <a:xfrm flipV="1">
              <a:off x="5954961" y="4275760"/>
              <a:ext cx="2410819" cy="323026"/>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3" idx="6"/>
              <a:endCxn id="90" idx="2"/>
            </p:cNvCxnSpPr>
            <p:nvPr/>
          </p:nvCxnSpPr>
          <p:spPr>
            <a:xfrm>
              <a:off x="5979065" y="4656978"/>
              <a:ext cx="765030" cy="57735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0" idx="7"/>
              <a:endCxn id="91" idx="3"/>
            </p:cNvCxnSpPr>
            <p:nvPr/>
          </p:nvCxnSpPr>
          <p:spPr>
            <a:xfrm flipV="1">
              <a:off x="6884583" y="4314555"/>
              <a:ext cx="1497266" cy="86159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6" idx="0"/>
              <a:endCxn id="75" idx="3"/>
            </p:cNvCxnSpPr>
            <p:nvPr/>
          </p:nvCxnSpPr>
          <p:spPr>
            <a:xfrm flipV="1">
              <a:off x="2095501" y="4312039"/>
              <a:ext cx="318847" cy="126961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5" idx="2"/>
              <a:endCxn id="76" idx="6"/>
            </p:cNvCxnSpPr>
            <p:nvPr/>
          </p:nvCxnSpPr>
          <p:spPr>
            <a:xfrm flipH="1" flipV="1">
              <a:off x="2182229" y="5668385"/>
              <a:ext cx="584854" cy="157136"/>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9" idx="1"/>
              <a:endCxn id="76" idx="5"/>
            </p:cNvCxnSpPr>
            <p:nvPr/>
          </p:nvCxnSpPr>
          <p:spPr>
            <a:xfrm flipH="1" flipV="1">
              <a:off x="2156827" y="5729711"/>
              <a:ext cx="559144" cy="57587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8" idx="7"/>
              <a:endCxn id="76" idx="3"/>
            </p:cNvCxnSpPr>
            <p:nvPr/>
          </p:nvCxnSpPr>
          <p:spPr>
            <a:xfrm flipV="1">
              <a:off x="1478954" y="5729711"/>
              <a:ext cx="555221" cy="53818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7" idx="6"/>
              <a:endCxn id="76" idx="2"/>
            </p:cNvCxnSpPr>
            <p:nvPr/>
          </p:nvCxnSpPr>
          <p:spPr>
            <a:xfrm>
              <a:off x="1178580" y="5522605"/>
              <a:ext cx="830193" cy="14578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0" idx="7"/>
              <a:endCxn id="77" idx="3"/>
            </p:cNvCxnSpPr>
            <p:nvPr/>
          </p:nvCxnSpPr>
          <p:spPr>
            <a:xfrm flipV="1">
              <a:off x="403987" y="5580797"/>
              <a:ext cx="634105" cy="55483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0" idx="6"/>
              <a:endCxn id="78" idx="2"/>
            </p:cNvCxnSpPr>
            <p:nvPr/>
          </p:nvCxnSpPr>
          <p:spPr>
            <a:xfrm>
              <a:off x="420056" y="6174425"/>
              <a:ext cx="965239" cy="13227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0" idx="5"/>
            </p:cNvCxnSpPr>
            <p:nvPr/>
          </p:nvCxnSpPr>
          <p:spPr>
            <a:xfrm>
              <a:off x="403987" y="6213220"/>
              <a:ext cx="156557" cy="19885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8" idx="6"/>
              <a:endCxn id="79" idx="2"/>
            </p:cNvCxnSpPr>
            <p:nvPr/>
          </p:nvCxnSpPr>
          <p:spPr>
            <a:xfrm>
              <a:off x="1495023" y="6306695"/>
              <a:ext cx="1196844" cy="57087"/>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79" idx="6"/>
              <a:endCxn id="80" idx="3"/>
            </p:cNvCxnSpPr>
            <p:nvPr/>
          </p:nvCxnSpPr>
          <p:spPr>
            <a:xfrm flipV="1">
              <a:off x="2856459" y="6191291"/>
              <a:ext cx="859256" cy="17249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1" idx="2"/>
              <a:endCxn id="80" idx="6"/>
            </p:cNvCxnSpPr>
            <p:nvPr/>
          </p:nvCxnSpPr>
          <p:spPr>
            <a:xfrm flipH="1">
              <a:off x="3863769" y="5970216"/>
              <a:ext cx="657526" cy="15974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0" idx="5"/>
            </p:cNvCxnSpPr>
            <p:nvPr/>
          </p:nvCxnSpPr>
          <p:spPr>
            <a:xfrm flipH="1" flipV="1">
              <a:off x="3838367" y="6191291"/>
              <a:ext cx="293105" cy="20801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80" idx="4"/>
            </p:cNvCxnSpPr>
            <p:nvPr/>
          </p:nvCxnSpPr>
          <p:spPr>
            <a:xfrm flipV="1">
              <a:off x="3690313" y="6216693"/>
              <a:ext cx="86728" cy="208415"/>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81" idx="4"/>
            </p:cNvCxnSpPr>
            <p:nvPr/>
          </p:nvCxnSpPr>
          <p:spPr>
            <a:xfrm flipH="1" flipV="1">
              <a:off x="4576159" y="6025080"/>
              <a:ext cx="101330" cy="32954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84" idx="2"/>
              <a:endCxn id="81" idx="6"/>
            </p:cNvCxnSpPr>
            <p:nvPr/>
          </p:nvCxnSpPr>
          <p:spPr>
            <a:xfrm flipH="1" flipV="1">
              <a:off x="4631023" y="5970216"/>
              <a:ext cx="997286" cy="7930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4" idx="4"/>
            </p:cNvCxnSpPr>
            <p:nvPr/>
          </p:nvCxnSpPr>
          <p:spPr>
            <a:xfrm>
              <a:off x="5683173" y="6104383"/>
              <a:ext cx="131300" cy="320725"/>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5" idx="3"/>
            </p:cNvCxnSpPr>
            <p:nvPr/>
          </p:nvCxnSpPr>
          <p:spPr>
            <a:xfrm flipH="1">
              <a:off x="6585219" y="6176101"/>
              <a:ext cx="136087" cy="178527"/>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5" idx="2"/>
              <a:endCxn id="84" idx="6"/>
            </p:cNvCxnSpPr>
            <p:nvPr/>
          </p:nvCxnSpPr>
          <p:spPr>
            <a:xfrm flipH="1" flipV="1">
              <a:off x="5738037" y="6049519"/>
              <a:ext cx="959165" cy="6839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90" idx="4"/>
              <a:endCxn id="85" idx="0"/>
            </p:cNvCxnSpPr>
            <p:nvPr/>
          </p:nvCxnSpPr>
          <p:spPr>
            <a:xfrm flipH="1">
              <a:off x="6779498" y="5316633"/>
              <a:ext cx="46893" cy="71898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9" idx="3"/>
              <a:endCxn id="85" idx="7"/>
            </p:cNvCxnSpPr>
            <p:nvPr/>
          </p:nvCxnSpPr>
          <p:spPr>
            <a:xfrm flipH="1">
              <a:off x="6837690" y="5582534"/>
              <a:ext cx="1155341" cy="47718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9" idx="2"/>
              <a:endCxn id="90" idx="6"/>
            </p:cNvCxnSpPr>
            <p:nvPr/>
          </p:nvCxnSpPr>
          <p:spPr>
            <a:xfrm flipH="1" flipV="1">
              <a:off x="6908687" y="5234337"/>
              <a:ext cx="1071865" cy="28645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9" idx="1"/>
              <a:endCxn id="91" idx="4"/>
            </p:cNvCxnSpPr>
            <p:nvPr/>
          </p:nvCxnSpPr>
          <p:spPr>
            <a:xfrm flipV="1">
              <a:off x="8015384" y="4330624"/>
              <a:ext cx="405260" cy="113769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7" idx="1"/>
              <a:endCxn id="91" idx="5"/>
            </p:cNvCxnSpPr>
            <p:nvPr/>
          </p:nvCxnSpPr>
          <p:spPr>
            <a:xfrm flipH="1" flipV="1">
              <a:off x="8459439" y="4314555"/>
              <a:ext cx="860791" cy="1246755"/>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87" idx="0"/>
              <a:endCxn id="88" idx="4"/>
            </p:cNvCxnSpPr>
            <p:nvPr/>
          </p:nvCxnSpPr>
          <p:spPr>
            <a:xfrm flipH="1" flipV="1">
              <a:off x="9312122" y="4824275"/>
              <a:ext cx="42974" cy="713634"/>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93" idx="0"/>
              <a:endCxn id="92" idx="4"/>
            </p:cNvCxnSpPr>
            <p:nvPr/>
          </p:nvCxnSpPr>
          <p:spPr>
            <a:xfrm flipH="1" flipV="1">
              <a:off x="11176915" y="4559526"/>
              <a:ext cx="173456" cy="987496"/>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92" idx="5"/>
            </p:cNvCxnSpPr>
            <p:nvPr/>
          </p:nvCxnSpPr>
          <p:spPr>
            <a:xfrm flipH="1" flipV="1">
              <a:off x="11235107" y="4535422"/>
              <a:ext cx="956894" cy="732962"/>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93" idx="6"/>
            </p:cNvCxnSpPr>
            <p:nvPr/>
          </p:nvCxnSpPr>
          <p:spPr>
            <a:xfrm flipH="1" flipV="1">
              <a:off x="11432667" y="5629318"/>
              <a:ext cx="773874" cy="30882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94" idx="6"/>
            </p:cNvCxnSpPr>
            <p:nvPr/>
          </p:nvCxnSpPr>
          <p:spPr>
            <a:xfrm flipH="1">
              <a:off x="10916433" y="6269310"/>
              <a:ext cx="1246736" cy="12411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94" idx="3"/>
              <a:endCxn id="86" idx="6"/>
            </p:cNvCxnSpPr>
            <p:nvPr/>
          </p:nvCxnSpPr>
          <p:spPr>
            <a:xfrm flipH="1" flipV="1">
              <a:off x="8868495" y="6399309"/>
              <a:ext cx="1954279" cy="3290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4" idx="1"/>
              <a:endCxn id="87" idx="5"/>
            </p:cNvCxnSpPr>
            <p:nvPr/>
          </p:nvCxnSpPr>
          <p:spPr>
            <a:xfrm flipH="1" flipV="1">
              <a:off x="9411594" y="5622082"/>
              <a:ext cx="1411180" cy="732546"/>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93" idx="2"/>
              <a:endCxn id="87" idx="6"/>
            </p:cNvCxnSpPr>
            <p:nvPr/>
          </p:nvCxnSpPr>
          <p:spPr>
            <a:xfrm flipH="1" flipV="1">
              <a:off x="9419699" y="5580880"/>
              <a:ext cx="1848376" cy="4843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92" idx="3"/>
              <a:endCxn id="87" idx="7"/>
            </p:cNvCxnSpPr>
            <p:nvPr/>
          </p:nvCxnSpPr>
          <p:spPr>
            <a:xfrm flipH="1">
              <a:off x="9396298" y="4535422"/>
              <a:ext cx="1722425" cy="1010592"/>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2" idx="2"/>
              <a:endCxn id="88" idx="6"/>
            </p:cNvCxnSpPr>
            <p:nvPr/>
          </p:nvCxnSpPr>
          <p:spPr>
            <a:xfrm flipH="1">
              <a:off x="9374983" y="4477230"/>
              <a:ext cx="1719636" cy="24909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88" idx="1"/>
              <a:endCxn id="91" idx="6"/>
            </p:cNvCxnSpPr>
            <p:nvPr/>
          </p:nvCxnSpPr>
          <p:spPr>
            <a:xfrm flipH="1" flipV="1">
              <a:off x="8475508" y="4275760"/>
              <a:ext cx="749812" cy="423662"/>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87" idx="2"/>
              <a:endCxn id="89" idx="6"/>
            </p:cNvCxnSpPr>
            <p:nvPr/>
          </p:nvCxnSpPr>
          <p:spPr>
            <a:xfrm flipH="1" flipV="1">
              <a:off x="8142080" y="5552409"/>
              <a:ext cx="1170045" cy="5010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6" idx="1"/>
              <a:endCxn id="89" idx="5"/>
            </p:cNvCxnSpPr>
            <p:nvPr/>
          </p:nvCxnSpPr>
          <p:spPr>
            <a:xfrm flipH="1" flipV="1">
              <a:off x="8107248" y="5604887"/>
              <a:ext cx="620759" cy="73623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9" idx="4"/>
            </p:cNvCxnSpPr>
            <p:nvPr/>
          </p:nvCxnSpPr>
          <p:spPr>
            <a:xfrm flipH="1">
              <a:off x="7666790" y="5617366"/>
              <a:ext cx="378719" cy="772348"/>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5" idx="5"/>
            </p:cNvCxnSpPr>
            <p:nvPr/>
          </p:nvCxnSpPr>
          <p:spPr>
            <a:xfrm>
              <a:off x="6837690" y="6176101"/>
              <a:ext cx="93100" cy="18542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86" idx="7"/>
              <a:endCxn id="87" idx="3"/>
            </p:cNvCxnSpPr>
            <p:nvPr/>
          </p:nvCxnSpPr>
          <p:spPr>
            <a:xfrm flipV="1">
              <a:off x="8844391" y="5637378"/>
              <a:ext cx="491135" cy="70373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84" idx="7"/>
              <a:endCxn id="90" idx="3"/>
            </p:cNvCxnSpPr>
            <p:nvPr/>
          </p:nvCxnSpPr>
          <p:spPr>
            <a:xfrm flipV="1">
              <a:off x="5721968" y="5292529"/>
              <a:ext cx="1046231" cy="718195"/>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4" idx="7"/>
              <a:endCxn id="93" idx="4"/>
            </p:cNvCxnSpPr>
            <p:nvPr/>
          </p:nvCxnSpPr>
          <p:spPr>
            <a:xfrm flipV="1">
              <a:off x="10900364" y="5711614"/>
              <a:ext cx="450007" cy="643014"/>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rot="20563470">
              <a:off x="2370338" y="4156895"/>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6" name="Oval 75"/>
            <p:cNvSpPr/>
            <p:nvPr/>
          </p:nvSpPr>
          <p:spPr>
            <a:xfrm>
              <a:off x="2008773" y="5581657"/>
              <a:ext cx="173456" cy="173456"/>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7" name="Oval 76"/>
            <p:cNvSpPr/>
            <p:nvPr/>
          </p:nvSpPr>
          <p:spPr>
            <a:xfrm>
              <a:off x="1013988" y="5440309"/>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8" name="Oval 77"/>
            <p:cNvSpPr>
              <a:spLocks noChangeAspect="1"/>
            </p:cNvSpPr>
            <p:nvPr/>
          </p:nvSpPr>
          <p:spPr>
            <a:xfrm>
              <a:off x="1385295" y="6251831"/>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9" name="Oval 78"/>
            <p:cNvSpPr>
              <a:spLocks noChangeAspect="1"/>
            </p:cNvSpPr>
            <p:nvPr/>
          </p:nvSpPr>
          <p:spPr>
            <a:xfrm>
              <a:off x="2691867" y="6281486"/>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0" name="Oval 79"/>
            <p:cNvSpPr/>
            <p:nvPr/>
          </p:nvSpPr>
          <p:spPr>
            <a:xfrm>
              <a:off x="3690313" y="6043237"/>
              <a:ext cx="173456" cy="173456"/>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1" name="Oval 80"/>
            <p:cNvSpPr>
              <a:spLocks noChangeAspect="1"/>
            </p:cNvSpPr>
            <p:nvPr/>
          </p:nvSpPr>
          <p:spPr>
            <a:xfrm>
              <a:off x="4521295" y="5915352"/>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2" name="Oval 81"/>
            <p:cNvSpPr/>
            <p:nvPr/>
          </p:nvSpPr>
          <p:spPr>
            <a:xfrm>
              <a:off x="4442834" y="4912639"/>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3" name="Oval 82"/>
            <p:cNvSpPr/>
            <p:nvPr/>
          </p:nvSpPr>
          <p:spPr>
            <a:xfrm>
              <a:off x="5814473" y="4574682"/>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4" name="Oval 83"/>
            <p:cNvSpPr>
              <a:spLocks noChangeAspect="1"/>
            </p:cNvSpPr>
            <p:nvPr/>
          </p:nvSpPr>
          <p:spPr>
            <a:xfrm>
              <a:off x="5628309" y="5994655"/>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5" name="Oval 84"/>
            <p:cNvSpPr/>
            <p:nvPr/>
          </p:nvSpPr>
          <p:spPr>
            <a:xfrm>
              <a:off x="6697202" y="6035613"/>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6" name="Oval 85"/>
            <p:cNvSpPr/>
            <p:nvPr/>
          </p:nvSpPr>
          <p:spPr>
            <a:xfrm>
              <a:off x="8703903" y="6317013"/>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7" name="Oval 86"/>
            <p:cNvSpPr>
              <a:spLocks noChangeAspect="1"/>
            </p:cNvSpPr>
            <p:nvPr/>
          </p:nvSpPr>
          <p:spPr>
            <a:xfrm rot="20917832">
              <a:off x="9311048" y="5536832"/>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8" name="Oval 87"/>
            <p:cNvSpPr/>
            <p:nvPr/>
          </p:nvSpPr>
          <p:spPr>
            <a:xfrm rot="20861494">
              <a:off x="9212283" y="4661575"/>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9" name="Oval 88"/>
            <p:cNvSpPr/>
            <p:nvPr/>
          </p:nvSpPr>
          <p:spPr>
            <a:xfrm rot="664413">
              <a:off x="7979020" y="5454306"/>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0" name="Oval 89"/>
            <p:cNvSpPr/>
            <p:nvPr/>
          </p:nvSpPr>
          <p:spPr>
            <a:xfrm>
              <a:off x="6744095" y="5152041"/>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1" name="Oval 90"/>
            <p:cNvSpPr>
              <a:spLocks noChangeAspect="1"/>
            </p:cNvSpPr>
            <p:nvPr/>
          </p:nvSpPr>
          <p:spPr>
            <a:xfrm>
              <a:off x="8365780" y="4220896"/>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2" name="Oval 91"/>
            <p:cNvSpPr/>
            <p:nvPr/>
          </p:nvSpPr>
          <p:spPr>
            <a:xfrm>
              <a:off x="11094619" y="4394934"/>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3" name="Oval 92"/>
            <p:cNvSpPr/>
            <p:nvPr/>
          </p:nvSpPr>
          <p:spPr>
            <a:xfrm>
              <a:off x="11268075" y="5547022"/>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4" name="Oval 93"/>
            <p:cNvSpPr>
              <a:spLocks noChangeAspect="1"/>
            </p:cNvSpPr>
            <p:nvPr/>
          </p:nvSpPr>
          <p:spPr>
            <a:xfrm>
              <a:off x="10806705" y="6338559"/>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5" name="Oval 94"/>
            <p:cNvSpPr>
              <a:spLocks noChangeAspect="1"/>
            </p:cNvSpPr>
            <p:nvPr/>
          </p:nvSpPr>
          <p:spPr>
            <a:xfrm>
              <a:off x="2767083" y="5743225"/>
              <a:ext cx="164592" cy="16459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6" name="Oval 95"/>
            <p:cNvSpPr>
              <a:spLocks noChangeAspect="1"/>
            </p:cNvSpPr>
            <p:nvPr/>
          </p:nvSpPr>
          <p:spPr>
            <a:xfrm>
              <a:off x="3617811" y="5196936"/>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7" name="Oval 96"/>
            <p:cNvSpPr>
              <a:spLocks noChangeAspect="1"/>
            </p:cNvSpPr>
            <p:nvPr/>
          </p:nvSpPr>
          <p:spPr>
            <a:xfrm>
              <a:off x="2846996" y="5227529"/>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98" name="Straight Connector 97"/>
            <p:cNvCxnSpPr>
              <a:stCxn id="97" idx="2"/>
              <a:endCxn id="76" idx="7"/>
            </p:cNvCxnSpPr>
            <p:nvPr/>
          </p:nvCxnSpPr>
          <p:spPr>
            <a:xfrm flipH="1">
              <a:off x="2156827" y="5282393"/>
              <a:ext cx="690169" cy="324666"/>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77" idx="4"/>
              <a:endCxn id="78" idx="1"/>
            </p:cNvCxnSpPr>
            <p:nvPr/>
          </p:nvCxnSpPr>
          <p:spPr>
            <a:xfrm>
              <a:off x="1096284" y="5604901"/>
              <a:ext cx="305080" cy="66299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00" name="Oval 99"/>
            <p:cNvSpPr>
              <a:spLocks noChangeAspect="1"/>
            </p:cNvSpPr>
            <p:nvPr/>
          </p:nvSpPr>
          <p:spPr>
            <a:xfrm>
              <a:off x="310328" y="6119561"/>
              <a:ext cx="109728" cy="109728"/>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101" name="Straight Connector 100"/>
            <p:cNvCxnSpPr>
              <a:stCxn id="100" idx="3"/>
            </p:cNvCxnSpPr>
            <p:nvPr/>
          </p:nvCxnSpPr>
          <p:spPr>
            <a:xfrm flipH="1">
              <a:off x="200367" y="6213220"/>
              <a:ext cx="126030" cy="176494"/>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0" idx="2"/>
            </p:cNvCxnSpPr>
            <p:nvPr/>
          </p:nvCxnSpPr>
          <p:spPr>
            <a:xfrm flipH="1">
              <a:off x="-29560" y="6174425"/>
              <a:ext cx="339888" cy="77986"/>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0" idx="1"/>
            </p:cNvCxnSpPr>
            <p:nvPr/>
          </p:nvCxnSpPr>
          <p:spPr>
            <a:xfrm flipH="1" flipV="1">
              <a:off x="-29560" y="5770901"/>
              <a:ext cx="355957" cy="364729"/>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77" idx="2"/>
            </p:cNvCxnSpPr>
            <p:nvPr/>
          </p:nvCxnSpPr>
          <p:spPr>
            <a:xfrm>
              <a:off x="-106856" y="5410804"/>
              <a:ext cx="1120844" cy="11180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84" idx="3"/>
            </p:cNvCxnSpPr>
            <p:nvPr/>
          </p:nvCxnSpPr>
          <p:spPr>
            <a:xfrm flipV="1">
              <a:off x="5350590" y="6088314"/>
              <a:ext cx="293788" cy="301400"/>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77" idx="1"/>
              <a:endCxn id="259" idx="4"/>
            </p:cNvCxnSpPr>
            <p:nvPr/>
          </p:nvCxnSpPr>
          <p:spPr>
            <a:xfrm flipH="1" flipV="1">
              <a:off x="815541" y="4917940"/>
              <a:ext cx="222551" cy="546473"/>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59" name="Oval 258"/>
            <p:cNvSpPr/>
            <p:nvPr/>
          </p:nvSpPr>
          <p:spPr>
            <a:xfrm rot="20563470">
              <a:off x="737067" y="4799658"/>
              <a:ext cx="121012" cy="121012"/>
            </a:xfrm>
            <a:prstGeom prst="ellipse">
              <a:avLst/>
            </a:prstGeom>
            <a:grpFill/>
            <a:ln>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262" name="Straight Connector 261"/>
            <p:cNvCxnSpPr>
              <a:stCxn id="259" idx="6"/>
              <a:endCxn id="75" idx="1"/>
            </p:cNvCxnSpPr>
            <p:nvPr/>
          </p:nvCxnSpPr>
          <p:spPr>
            <a:xfrm flipV="1">
              <a:off x="855349" y="4200905"/>
              <a:ext cx="1524437" cy="641291"/>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endCxn id="259" idx="2"/>
            </p:cNvCxnSpPr>
            <p:nvPr/>
          </p:nvCxnSpPr>
          <p:spPr>
            <a:xfrm flipV="1">
              <a:off x="-73293" y="4878132"/>
              <a:ext cx="813090" cy="356205"/>
            </a:xfrm>
            <a:prstGeom prst="line">
              <a:avLst/>
            </a:prstGeom>
            <a:grpFill/>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sp>
        <p:nvSpPr>
          <p:cNvPr id="58" name="Text Box 57"/>
          <p:cNvSpPr txBox="1"/>
          <p:nvPr/>
        </p:nvSpPr>
        <p:spPr>
          <a:xfrm>
            <a:off x="2847975" y="2199005"/>
            <a:ext cx="4086225" cy="768350"/>
          </a:xfrm>
          <a:prstGeom prst="rect">
            <a:avLst/>
          </a:prstGeom>
          <a:noFill/>
        </p:spPr>
        <p:txBody>
          <a:bodyPr wrap="square" rtlCol="0">
            <a:spAutoFit/>
          </a:bodyPr>
          <a:p>
            <a:pPr algn="ctr"/>
            <a:r>
              <a:rPr lang="en-US" sz="4400">
                <a:solidFill>
                  <a:schemeClr val="bg1"/>
                </a:solidFill>
              </a:rPr>
              <a:t>What is ERP ?</a:t>
            </a:r>
            <a:endParaRPr lang="en-US" sz="4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4" name="Slide Number Placeholder 2"/>
          <p:cNvSpPr>
            <a:spLocks noGrp="1"/>
          </p:cNvSpPr>
          <p:nvPr/>
        </p:nvSpPr>
        <p:spPr>
          <a:xfrm>
            <a:off x="6680200" y="6372225"/>
            <a:ext cx="2133600" cy="476250"/>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Font typeface="Arial" panose="020B0604020202020204" pitchFamily="34" charset="0"/>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a:lstStyle>
          <a:p>
            <a:pPr marL="38100">
              <a:lnSpc>
                <a:spcPct val="100000"/>
              </a:lnSpc>
              <a:spcBef>
                <a:spcPts val="65"/>
              </a:spcBef>
            </a:pPr>
            <a:fld id="{81D60167-4931-47E6-BA6A-407CBD079E47}" type="slidenum">
              <a:rPr dirty="0"/>
            </a:fld>
            <a:endParaRPr dirty="0"/>
          </a:p>
        </p:txBody>
      </p:sp>
      <p:sp>
        <p:nvSpPr>
          <p:cNvPr id="5"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flipH="1">
            <a:off x="1524000" y="2304733"/>
            <a:ext cx="4786313"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cxnSp>
        <p:nvCxnSpPr>
          <p:cNvPr id="10"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6150" name="文本框 12"/>
          <p:cNvSpPr txBox="1"/>
          <p:nvPr/>
        </p:nvSpPr>
        <p:spPr>
          <a:xfrm>
            <a:off x="2828925" y="3185478"/>
            <a:ext cx="2438400" cy="82994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rPr>
              <a:t>About </a:t>
            </a:r>
            <a:endParaRPr lang="en-US" altLang="zh-CN" sz="2400" b="1" dirty="0">
              <a:solidFill>
                <a:srgbClr val="10193C"/>
              </a:solidFill>
              <a:latin typeface="Microsoft YaHei" panose="020B0503020204020204" charset="-122"/>
              <a:ea typeface="Microsoft YaHei" panose="020B0503020204020204" charset="-122"/>
            </a:endParaRPr>
          </a:p>
          <a:p>
            <a:r>
              <a:rPr lang="en-US" altLang="zh-CN" sz="2400" b="1" dirty="0">
                <a:solidFill>
                  <a:srgbClr val="10193C"/>
                </a:solidFill>
                <a:latin typeface="Microsoft YaHei" panose="020B0503020204020204" charset="-122"/>
                <a:ea typeface="Microsoft YaHei" panose="020B0503020204020204" charset="-122"/>
              </a:rPr>
              <a:t>Odoo</a:t>
            </a:r>
            <a:endParaRPr lang="en-US" altLang="zh-CN" sz="2400" b="1" dirty="0">
              <a:solidFill>
                <a:srgbClr val="10193C"/>
              </a:solidFill>
              <a:latin typeface="Microsoft YaHei" panose="020B0503020204020204" charset="-122"/>
              <a:ea typeface="Microsoft YaHei" panose="020B0503020204020204" charset="-122"/>
            </a:endParaRPr>
          </a:p>
        </p:txBody>
      </p:sp>
      <p:pic>
        <p:nvPicPr>
          <p:cNvPr id="8" name="Picture 7" descr="tria-logo"/>
          <p:cNvPicPr>
            <a:picLocks noChangeAspect="1"/>
          </p:cNvPicPr>
          <p:nvPr/>
        </p:nvPicPr>
        <p:blipFill>
          <a:blip r:embed="rId2">
            <a:alphaModFix amt="5000"/>
          </a:blip>
          <a:srcRect l="8017" r="69148"/>
          <a:stretch>
            <a:fillRect/>
          </a:stretch>
        </p:blipFill>
        <p:spPr>
          <a:xfrm>
            <a:off x="7010400" y="2050415"/>
            <a:ext cx="1962150" cy="3040380"/>
          </a:xfrm>
          <a:prstGeom prst="rect">
            <a:avLst/>
          </a:prstGeom>
        </p:spPr>
      </p:pic>
      <p:pic>
        <p:nvPicPr>
          <p:cNvPr id="12" name="Picture 11" descr="scheme"/>
          <p:cNvPicPr>
            <a:picLocks noChangeAspect="1"/>
          </p:cNvPicPr>
          <p:nvPr/>
        </p:nvPicPr>
        <p:blipFill>
          <a:blip r:embed="rId3"/>
          <a:stretch>
            <a:fillRect/>
          </a:stretch>
        </p:blipFill>
        <p:spPr>
          <a:xfrm>
            <a:off x="1864360" y="3225800"/>
            <a:ext cx="739775" cy="739775"/>
          </a:xfrm>
          <a:prstGeom prst="rect">
            <a:avLst/>
          </a:prstGeom>
          <a:noFill/>
          <a:ln>
            <a:solidFill>
              <a:schemeClr val="bg1"/>
            </a:solidFill>
          </a:ln>
        </p:spPr>
      </p:pic>
      <p:pic>
        <p:nvPicPr>
          <p:cNvPr id="15" name="Picture 14" descr="odoo1"/>
          <p:cNvPicPr>
            <a:picLocks noChangeAspect="1"/>
          </p:cNvPicPr>
          <p:nvPr/>
        </p:nvPicPr>
        <p:blipFill>
          <a:blip r:embed="rId4"/>
          <a:stretch>
            <a:fillRect/>
          </a:stretch>
        </p:blipFill>
        <p:spPr>
          <a:xfrm>
            <a:off x="3962400" y="3225165"/>
            <a:ext cx="2409190" cy="1609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 y="152400"/>
            <a:ext cx="8859520" cy="495300"/>
            <a:chOff x="1" y="321273"/>
            <a:chExt cx="9144000" cy="494273"/>
          </a:xfrm>
          <a:solidFill>
            <a:srgbClr val="10193C"/>
          </a:solidFill>
        </p:grpSpPr>
        <p:sp>
          <p:nvSpPr>
            <p:cNvPr id="5" name="矩形 4"/>
            <p:cNvSpPr/>
            <p:nvPr/>
          </p:nvSpPr>
          <p:spPr>
            <a:xfrm flipV="1">
              <a:off x="1" y="321273"/>
              <a:ext cx="9144000" cy="4571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5" name="文本框 6"/>
          <p:cNvSpPr txBox="1"/>
          <p:nvPr/>
        </p:nvSpPr>
        <p:spPr>
          <a:xfrm>
            <a:off x="684530" y="160655"/>
            <a:ext cx="1463675" cy="521970"/>
          </a:xfrm>
          <a:prstGeom prst="rect">
            <a:avLst/>
          </a:prstGeom>
          <a:noFill/>
          <a:ln w="9525">
            <a:noFill/>
          </a:ln>
        </p:spPr>
        <p:txBody>
          <a:bodyPr wrap="square" anchor="t">
            <a:spAutoFit/>
          </a:bodyPr>
          <a:p>
            <a:r>
              <a:rPr lang="en-US" altLang="zh-CN" sz="1400" b="1" dirty="0">
                <a:solidFill>
                  <a:schemeClr val="bg1"/>
                </a:solidFill>
                <a:latin typeface="Microsoft YaHei" panose="020B0503020204020204" charset="-122"/>
                <a:ea typeface="Microsoft YaHei" panose="020B0503020204020204" charset="-122"/>
              </a:rPr>
              <a:t>TRIA’S</a:t>
            </a:r>
            <a:endParaRPr lang="en-US" altLang="zh-CN" sz="1400" b="1" dirty="0">
              <a:solidFill>
                <a:schemeClr val="bg1"/>
              </a:solidFill>
              <a:latin typeface="Microsoft YaHei" panose="020B0503020204020204" charset="-122"/>
              <a:ea typeface="Microsoft YaHei" panose="020B0503020204020204" charset="-122"/>
            </a:endParaRPr>
          </a:p>
          <a:p>
            <a:r>
              <a:rPr lang="en-US" altLang="zh-CN" sz="1400" b="1" dirty="0">
                <a:solidFill>
                  <a:schemeClr val="bg1"/>
                </a:solidFill>
                <a:latin typeface="Microsoft YaHei" panose="020B0503020204020204" charset="-122"/>
                <a:ea typeface="Microsoft YaHei" panose="020B0503020204020204" charset="-122"/>
              </a:rPr>
              <a:t>ODOO ERP</a:t>
            </a:r>
            <a:endParaRPr lang="en-US" altLang="zh-CN" sz="1400" b="1" dirty="0">
              <a:solidFill>
                <a:schemeClr val="bg1"/>
              </a:solidFill>
              <a:latin typeface="Microsoft YaHei" panose="020B0503020204020204" charset="-122"/>
              <a:ea typeface="Microsoft YaHei" panose="020B0503020204020204" charset="-122"/>
            </a:endParaRPr>
          </a:p>
        </p:txBody>
      </p:sp>
      <p:sp>
        <p:nvSpPr>
          <p:cNvPr id="8201" name="矩形 74"/>
          <p:cNvSpPr/>
          <p:nvPr/>
        </p:nvSpPr>
        <p:spPr>
          <a:xfrm>
            <a:off x="2379345" y="249555"/>
            <a:ext cx="6607175" cy="46037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sym typeface="+mn-ea"/>
              </a:rPr>
              <a:t>WHAT IS ODOO</a:t>
            </a:r>
            <a:endParaRPr lang="en-US" altLang="zh-CN" sz="2400" b="1" dirty="0">
              <a:solidFill>
                <a:srgbClr val="10193C"/>
              </a:solidFill>
              <a:latin typeface="Microsoft YaHei" panose="020B0503020204020204" charset="-122"/>
              <a:ea typeface="Microsoft YaHei" panose="020B0503020204020204" charset="-122"/>
              <a:sym typeface="+mn-ea"/>
            </a:endParaRPr>
          </a:p>
        </p:txBody>
      </p:sp>
      <p:sp>
        <p:nvSpPr>
          <p:cNvPr id="14" name="Slide Number Placeholder 13"/>
          <p:cNvSpPr>
            <a:spLocks noGrp="1"/>
          </p:cNvSpPr>
          <p:nvPr>
            <p:ph type="sldNum" sz="quarter" idx="12"/>
          </p:nvPr>
        </p:nvSpPr>
        <p:spPr/>
        <p:txBody>
          <a:bodyPr/>
          <a:p>
            <a:pPr marL="38100">
              <a:lnSpc>
                <a:spcPct val="100000"/>
              </a:lnSpc>
              <a:spcBef>
                <a:spcPts val="65"/>
              </a:spcBef>
            </a:pPr>
            <a:fld id="{81D60167-4931-47E6-BA6A-407CBD079E47}" type="slidenum">
              <a:rPr dirty="0"/>
            </a:fld>
            <a:endParaRPr dirty="0"/>
          </a:p>
        </p:txBody>
      </p:sp>
      <p:sp>
        <p:nvSpPr>
          <p:cNvPr id="7" name="Text Box 6"/>
          <p:cNvSpPr txBox="1"/>
          <p:nvPr/>
        </p:nvSpPr>
        <p:spPr>
          <a:xfrm>
            <a:off x="417195" y="949960"/>
            <a:ext cx="4354830" cy="3376930"/>
          </a:xfrm>
          <a:prstGeom prst="rect">
            <a:avLst/>
          </a:prstGeom>
          <a:noFill/>
        </p:spPr>
        <p:txBody>
          <a:bodyPr wrap="square" rtlCol="0">
            <a:noAutofit/>
          </a:bodyPr>
          <a:p>
            <a:pPr algn="just"/>
            <a:r>
              <a:rPr lang="en-US" sz="1600">
                <a:sym typeface="+mn-ea"/>
              </a:rPr>
              <a:t>Odoo Also known as Open ERP was founded by Fabien Pinckaers in 2005. The word Odoo is the acronym of </a:t>
            </a:r>
            <a:endParaRPr lang="en-US" sz="1600">
              <a:sym typeface="+mn-ea"/>
            </a:endParaRPr>
          </a:p>
          <a:p>
            <a:pPr algn="just"/>
            <a:r>
              <a:rPr lang="en-US" sz="2400" b="1">
                <a:solidFill>
                  <a:schemeClr val="accent6">
                    <a:lumMod val="50000"/>
                  </a:schemeClr>
                </a:solidFill>
                <a:sym typeface="+mn-ea"/>
              </a:rPr>
              <a:t>On-Demand Open Object</a:t>
            </a:r>
            <a:r>
              <a:rPr lang="en-US" sz="2400" b="1">
                <a:sym typeface="+mn-ea"/>
              </a:rPr>
              <a:t>.</a:t>
            </a:r>
            <a:r>
              <a:rPr lang="en-US" sz="1600">
                <a:sym typeface="+mn-ea"/>
              </a:rPr>
              <a:t> </a:t>
            </a:r>
            <a:endParaRPr lang="en-US" sz="1600">
              <a:sym typeface="+mn-ea"/>
            </a:endParaRPr>
          </a:p>
          <a:p>
            <a:pPr algn="just"/>
            <a:endParaRPr lang="en-US" sz="1600">
              <a:sym typeface="+mn-ea"/>
            </a:endParaRPr>
          </a:p>
          <a:p>
            <a:pPr algn="just"/>
            <a:r>
              <a:rPr lang="en-US" sz="1600">
                <a:sym typeface="+mn-ea"/>
              </a:rPr>
              <a:t>Odoo is a large collection of business-related applications and modules like </a:t>
            </a:r>
            <a:r>
              <a:rPr lang="en-US" sz="1600" b="1">
                <a:sym typeface="+mn-ea"/>
              </a:rPr>
              <a:t>CRM, Sales, E-commerce, Warehouse, Purchase, Accounting suit, Manufacturing, HRMS</a:t>
            </a:r>
            <a:r>
              <a:rPr lang="en-US" sz="1600">
                <a:sym typeface="+mn-ea"/>
              </a:rPr>
              <a:t>, etc. </a:t>
            </a:r>
            <a:endParaRPr lang="en-US" sz="1600">
              <a:sym typeface="+mn-ea"/>
            </a:endParaRPr>
          </a:p>
          <a:p>
            <a:pPr algn="just"/>
            <a:endParaRPr lang="en-US" sz="1600">
              <a:sym typeface="+mn-ea"/>
            </a:endParaRPr>
          </a:p>
          <a:p>
            <a:pPr algn="just"/>
            <a:r>
              <a:rPr lang="en-US" sz="1600">
                <a:sym typeface="+mn-ea"/>
              </a:rPr>
              <a:t>All these basic modules collectively called </a:t>
            </a:r>
            <a:r>
              <a:rPr lang="en-US" sz="1600" b="1">
                <a:sym typeface="+mn-ea"/>
              </a:rPr>
              <a:t>Enterprise Resource Planning software</a:t>
            </a:r>
            <a:r>
              <a:rPr lang="en-US" sz="1600">
                <a:sym typeface="+mn-ea"/>
              </a:rPr>
              <a:t>.</a:t>
            </a:r>
            <a:endParaRPr lang="en-US" sz="1600">
              <a:sym typeface="+mn-ea"/>
            </a:endParaRPr>
          </a:p>
          <a:p>
            <a:pPr algn="just"/>
            <a:endParaRPr lang="en-US" sz="1600">
              <a:sym typeface="+mn-ea"/>
            </a:endParaRPr>
          </a:p>
          <a:p>
            <a:pPr algn="just"/>
            <a:r>
              <a:rPr lang="en-US" sz="1600">
                <a:sym typeface="+mn-ea"/>
              </a:rPr>
              <a:t> </a:t>
            </a:r>
            <a:endParaRPr lang="en-US" sz="1600">
              <a:sym typeface="+mn-ea"/>
            </a:endParaRPr>
          </a:p>
          <a:p>
            <a:pPr algn="just"/>
            <a:endParaRPr lang="en-US" sz="1600">
              <a:sym typeface="+mn-ea"/>
            </a:endParaRPr>
          </a:p>
          <a:p>
            <a:pPr algn="just"/>
            <a:endParaRPr lang="en-US" sz="1600">
              <a:sym typeface="+mn-ea"/>
            </a:endParaRPr>
          </a:p>
        </p:txBody>
      </p:sp>
      <p:pic>
        <p:nvPicPr>
          <p:cNvPr id="2" name="Picture 1" descr="triaaa"/>
          <p:cNvPicPr>
            <a:picLocks noChangeAspect="1"/>
          </p:cNvPicPr>
          <p:nvPr/>
        </p:nvPicPr>
        <p:blipFill>
          <a:blip r:embed="rId1"/>
          <a:stretch>
            <a:fillRect/>
          </a:stretch>
        </p:blipFill>
        <p:spPr>
          <a:xfrm>
            <a:off x="229235" y="209550"/>
            <a:ext cx="356235" cy="424180"/>
          </a:xfrm>
          <a:prstGeom prst="rect">
            <a:avLst/>
          </a:prstGeom>
        </p:spPr>
      </p:pic>
      <p:sp>
        <p:nvSpPr>
          <p:cNvPr id="8" name="Text Box 7"/>
          <p:cNvSpPr txBox="1"/>
          <p:nvPr/>
        </p:nvSpPr>
        <p:spPr>
          <a:xfrm>
            <a:off x="457200" y="5236845"/>
            <a:ext cx="2877820" cy="925830"/>
          </a:xfrm>
          <a:prstGeom prst="rect">
            <a:avLst/>
          </a:prstGeom>
          <a:noFill/>
        </p:spPr>
        <p:txBody>
          <a:bodyPr wrap="square" rtlCol="0">
            <a:noAutofit/>
          </a:bodyPr>
          <a:p>
            <a:pPr algn="just"/>
            <a:endParaRPr lang="en-US" sz="1600" b="1">
              <a:solidFill>
                <a:srgbClr val="002060"/>
              </a:solidFill>
              <a:sym typeface="+mn-ea"/>
            </a:endParaRPr>
          </a:p>
          <a:p>
            <a:pPr algn="just"/>
            <a:r>
              <a:rPr lang="en-US" sz="1600" b="1">
                <a:solidFill>
                  <a:srgbClr val="002060"/>
                </a:solidFill>
                <a:sym typeface="+mn-ea"/>
              </a:rPr>
              <a:t>Danone:</a:t>
            </a:r>
            <a:endParaRPr lang="en-US" sz="1600" b="1">
              <a:solidFill>
                <a:srgbClr val="002060"/>
              </a:solidFill>
              <a:sym typeface="+mn-ea"/>
            </a:endParaRPr>
          </a:p>
          <a:p>
            <a:pPr algn="just"/>
            <a:r>
              <a:rPr lang="en-US" sz="1600" b="1">
                <a:solidFill>
                  <a:srgbClr val="002060"/>
                </a:solidFill>
                <a:sym typeface="+mn-ea"/>
              </a:rPr>
              <a:t>Hyundai Heavy Industries:</a:t>
            </a:r>
            <a:endParaRPr lang="en-US" sz="1600" b="1">
              <a:solidFill>
                <a:srgbClr val="002060"/>
              </a:solidFill>
              <a:sym typeface="+mn-ea"/>
            </a:endParaRPr>
          </a:p>
          <a:p>
            <a:pPr algn="just"/>
            <a:r>
              <a:rPr lang="en-US" sz="1600" b="1">
                <a:solidFill>
                  <a:srgbClr val="002060"/>
                </a:solidFill>
                <a:sym typeface="+mn-ea"/>
              </a:rPr>
              <a:t>Interpolis:</a:t>
            </a:r>
            <a:endParaRPr lang="en-US" sz="1600" b="1">
              <a:solidFill>
                <a:srgbClr val="002060"/>
              </a:solidFill>
              <a:sym typeface="+mn-ea"/>
            </a:endParaRPr>
          </a:p>
          <a:p>
            <a:pPr algn="just"/>
            <a:endParaRPr lang="en-US" sz="1600" b="1">
              <a:solidFill>
                <a:srgbClr val="002060"/>
              </a:solidFill>
              <a:sym typeface="+mn-ea"/>
            </a:endParaRPr>
          </a:p>
        </p:txBody>
      </p:sp>
      <p:pic>
        <p:nvPicPr>
          <p:cNvPr id="9" name="Picture 8"/>
          <p:cNvPicPr>
            <a:picLocks noChangeAspect="1"/>
          </p:cNvPicPr>
          <p:nvPr/>
        </p:nvPicPr>
        <p:blipFill>
          <a:blip r:embed="rId2"/>
          <a:stretch>
            <a:fillRect/>
          </a:stretch>
        </p:blipFill>
        <p:spPr>
          <a:xfrm>
            <a:off x="4800600" y="609600"/>
            <a:ext cx="3966845" cy="3665855"/>
          </a:xfrm>
          <a:prstGeom prst="rect">
            <a:avLst/>
          </a:prstGeom>
        </p:spPr>
      </p:pic>
      <p:sp>
        <p:nvSpPr>
          <p:cNvPr id="3" name="Text Box 2"/>
          <p:cNvSpPr txBox="1"/>
          <p:nvPr/>
        </p:nvSpPr>
        <p:spPr>
          <a:xfrm>
            <a:off x="3632200" y="5211445"/>
            <a:ext cx="2877820" cy="925830"/>
          </a:xfrm>
          <a:prstGeom prst="rect">
            <a:avLst/>
          </a:prstGeom>
          <a:noFill/>
        </p:spPr>
        <p:txBody>
          <a:bodyPr wrap="square" rtlCol="0">
            <a:noAutofit/>
          </a:bodyPr>
          <a:p>
            <a:pPr algn="just"/>
            <a:endParaRPr lang="en-US" sz="1600" b="1">
              <a:solidFill>
                <a:srgbClr val="002060"/>
              </a:solidFill>
              <a:sym typeface="+mn-ea"/>
            </a:endParaRPr>
          </a:p>
          <a:p>
            <a:pPr algn="just"/>
            <a:r>
              <a:rPr lang="en-US" sz="1600" b="1">
                <a:solidFill>
                  <a:srgbClr val="002060"/>
                </a:solidFill>
                <a:sym typeface="+mn-ea"/>
              </a:rPr>
              <a:t>Toyota Tsusho Africa</a:t>
            </a:r>
            <a:endParaRPr lang="en-US" sz="1600" b="1">
              <a:solidFill>
                <a:srgbClr val="002060"/>
              </a:solidFill>
              <a:sym typeface="+mn-ea"/>
            </a:endParaRPr>
          </a:p>
          <a:p>
            <a:pPr algn="just"/>
            <a:r>
              <a:rPr lang="en-US" sz="1600" b="1">
                <a:solidFill>
                  <a:srgbClr val="002060"/>
                </a:solidFill>
                <a:sym typeface="+mn-ea"/>
              </a:rPr>
              <a:t>Maersk Oil:</a:t>
            </a:r>
            <a:endParaRPr lang="en-US" sz="1600" b="1">
              <a:solidFill>
                <a:srgbClr val="002060"/>
              </a:solidFill>
              <a:sym typeface="+mn-ea"/>
            </a:endParaRPr>
          </a:p>
          <a:p>
            <a:pPr algn="just"/>
            <a:r>
              <a:rPr lang="en-US" sz="1600" b="1">
                <a:solidFill>
                  <a:srgbClr val="002060"/>
                </a:solidFill>
                <a:sym typeface="+mn-ea"/>
              </a:rPr>
              <a:t>Interpolis:</a:t>
            </a:r>
            <a:endParaRPr lang="en-US" sz="1600" b="1">
              <a:solidFill>
                <a:srgbClr val="002060"/>
              </a:solidFill>
              <a:sym typeface="+mn-ea"/>
            </a:endParaRPr>
          </a:p>
          <a:p>
            <a:pPr algn="just"/>
            <a:endParaRPr lang="en-US" sz="1600" b="1">
              <a:solidFill>
                <a:srgbClr val="002060"/>
              </a:solidFill>
              <a:sym typeface="+mn-ea"/>
            </a:endParaRPr>
          </a:p>
        </p:txBody>
      </p:sp>
      <p:sp>
        <p:nvSpPr>
          <p:cNvPr id="6" name="Text Box 5"/>
          <p:cNvSpPr txBox="1"/>
          <p:nvPr/>
        </p:nvSpPr>
        <p:spPr>
          <a:xfrm>
            <a:off x="6350000" y="5186045"/>
            <a:ext cx="2877820" cy="925830"/>
          </a:xfrm>
          <a:prstGeom prst="rect">
            <a:avLst/>
          </a:prstGeom>
          <a:noFill/>
        </p:spPr>
        <p:txBody>
          <a:bodyPr wrap="square" rtlCol="0">
            <a:noAutofit/>
          </a:bodyPr>
          <a:p>
            <a:pPr algn="just"/>
            <a:endParaRPr lang="en-US" sz="1600" b="1">
              <a:solidFill>
                <a:srgbClr val="002060"/>
              </a:solidFill>
              <a:sym typeface="+mn-ea"/>
            </a:endParaRPr>
          </a:p>
          <a:p>
            <a:pPr algn="just"/>
            <a:r>
              <a:rPr lang="en-US" sz="1600" b="1">
                <a:solidFill>
                  <a:srgbClr val="002060"/>
                </a:solidFill>
                <a:sym typeface="+mn-ea"/>
              </a:rPr>
              <a:t>Veolia:</a:t>
            </a:r>
            <a:endParaRPr lang="en-US" sz="1600" b="1">
              <a:solidFill>
                <a:srgbClr val="002060"/>
              </a:solidFill>
              <a:sym typeface="+mn-ea"/>
            </a:endParaRPr>
          </a:p>
          <a:p>
            <a:pPr algn="just"/>
            <a:r>
              <a:rPr lang="en-US" sz="1600" b="1">
                <a:solidFill>
                  <a:srgbClr val="002060"/>
                </a:solidFill>
                <a:sym typeface="+mn-ea"/>
              </a:rPr>
              <a:t>Luxair:</a:t>
            </a:r>
            <a:endParaRPr lang="en-US" sz="1600" b="1">
              <a:solidFill>
                <a:srgbClr val="002060"/>
              </a:solidFill>
              <a:sym typeface="+mn-ea"/>
            </a:endParaRPr>
          </a:p>
          <a:p>
            <a:pPr algn="just"/>
            <a:r>
              <a:rPr lang="en-US" sz="1600" b="1">
                <a:solidFill>
                  <a:srgbClr val="002060"/>
                </a:solidFill>
                <a:sym typeface="+mn-ea"/>
              </a:rPr>
              <a:t>Fruity Chutes:</a:t>
            </a:r>
            <a:endParaRPr lang="en-US" sz="1600" b="1">
              <a:solidFill>
                <a:srgbClr val="002060"/>
              </a:solidFill>
              <a:sym typeface="+mn-ea"/>
            </a:endParaRPr>
          </a:p>
          <a:p>
            <a:pPr algn="just"/>
            <a:r>
              <a:rPr lang="en-US" sz="1600" b="1">
                <a:solidFill>
                  <a:srgbClr val="002060"/>
                </a:solidFill>
                <a:sym typeface="+mn-ea"/>
              </a:rPr>
              <a:t>BioSpectrum: </a:t>
            </a:r>
            <a:endParaRPr lang="en-US" sz="1600" b="1">
              <a:solidFill>
                <a:srgbClr val="002060"/>
              </a:solidFill>
              <a:sym typeface="+mn-ea"/>
            </a:endParaRPr>
          </a:p>
          <a:p>
            <a:pPr algn="just"/>
            <a:endParaRPr lang="en-US" sz="1600" b="1">
              <a:solidFill>
                <a:srgbClr val="002060"/>
              </a:solidFill>
              <a:sym typeface="+mn-ea"/>
            </a:endParaRPr>
          </a:p>
        </p:txBody>
      </p:sp>
      <p:sp>
        <p:nvSpPr>
          <p:cNvPr id="10" name="Text Box 9"/>
          <p:cNvSpPr txBox="1"/>
          <p:nvPr/>
        </p:nvSpPr>
        <p:spPr>
          <a:xfrm>
            <a:off x="417195" y="4495800"/>
            <a:ext cx="8509000" cy="925830"/>
          </a:xfrm>
          <a:prstGeom prst="rect">
            <a:avLst/>
          </a:prstGeom>
          <a:noFill/>
        </p:spPr>
        <p:txBody>
          <a:bodyPr wrap="square" rtlCol="0">
            <a:noAutofit/>
          </a:bodyPr>
          <a:p>
            <a:pPr algn="ctr"/>
            <a:r>
              <a:rPr lang="en-US" sz="2000">
                <a:sym typeface="+mn-ea"/>
              </a:rPr>
              <a:t>here are some</a:t>
            </a:r>
            <a:r>
              <a:rPr lang="en-US" sz="2000" b="1">
                <a:sym typeface="+mn-ea"/>
              </a:rPr>
              <a:t> </a:t>
            </a:r>
            <a:r>
              <a:rPr lang="en-US" sz="2000" b="1">
                <a:solidFill>
                  <a:srgbClr val="002060"/>
                </a:solidFill>
                <a:sym typeface="+mn-ea"/>
              </a:rPr>
              <a:t>well-known International companies </a:t>
            </a:r>
            <a:r>
              <a:rPr lang="en-US" sz="2000">
                <a:sym typeface="+mn-ea"/>
              </a:rPr>
              <a:t>that have publicly acknowledged their use of Odoo:</a:t>
            </a:r>
            <a:endParaRPr lang="en-US" sz="20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7" name="任意多边形 5"/>
          <p:cNvSpPr/>
          <p:nvPr/>
        </p:nvSpPr>
        <p:spPr>
          <a:xfrm flipH="1">
            <a:off x="1524000" y="2305368"/>
            <a:ext cx="4786313"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cxnSp>
        <p:nvCxnSpPr>
          <p:cNvPr id="5"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9" name="文本框 12"/>
          <p:cNvSpPr txBox="1"/>
          <p:nvPr/>
        </p:nvSpPr>
        <p:spPr>
          <a:xfrm>
            <a:off x="2828925" y="3185478"/>
            <a:ext cx="2438400" cy="82994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rPr>
              <a:t>System Security</a:t>
            </a:r>
            <a:endParaRPr lang="en-US" altLang="zh-CN" sz="2400" b="1" dirty="0">
              <a:solidFill>
                <a:srgbClr val="10193C"/>
              </a:solidFill>
              <a:latin typeface="Microsoft YaHei" panose="020B0503020204020204" charset="-122"/>
              <a:ea typeface="Microsoft YaHei" panose="020B0503020204020204" charset="-122"/>
            </a:endParaRPr>
          </a:p>
        </p:txBody>
      </p:sp>
      <p:pic>
        <p:nvPicPr>
          <p:cNvPr id="11" name="Picture 10" descr="scheme"/>
          <p:cNvPicPr>
            <a:picLocks noChangeAspect="1"/>
          </p:cNvPicPr>
          <p:nvPr/>
        </p:nvPicPr>
        <p:blipFill>
          <a:blip r:embed="rId2"/>
          <a:stretch>
            <a:fillRect/>
          </a:stretch>
        </p:blipFill>
        <p:spPr>
          <a:xfrm>
            <a:off x="1864360" y="3225800"/>
            <a:ext cx="739775" cy="739775"/>
          </a:xfrm>
          <a:prstGeom prst="rect">
            <a:avLst/>
          </a:prstGeom>
          <a:noFill/>
          <a:ln>
            <a:solidFill>
              <a:schemeClr val="bg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Placeholder 11" descr="C:\Users\Yosef\Pictures\City of addis ababa\security measure.jpgsecurity measure"/>
          <p:cNvPicPr>
            <a:picLocks noGrp="1" noChangeAspect="1"/>
          </p:cNvPicPr>
          <p:nvPr/>
        </p:nvPicPr>
        <p:blipFill>
          <a:blip r:embed="rId1"/>
          <a:srcRect/>
          <a:stretch>
            <a:fillRect/>
          </a:stretch>
        </p:blipFill>
        <p:spPr>
          <a:xfrm>
            <a:off x="15240" y="0"/>
            <a:ext cx="9100185" cy="603123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1" fmla="*/ 0 w 9144000"/>
              <a:gd name="connsiteY0-2" fmla="*/ 0 h 3176042"/>
              <a:gd name="connsiteX1-3" fmla="*/ 9144000 w 9144000"/>
              <a:gd name="connsiteY1-4" fmla="*/ 0 h 3176042"/>
              <a:gd name="connsiteX2-5" fmla="*/ 9144000 w 9144000"/>
              <a:gd name="connsiteY2-6" fmla="*/ 3176042 h 3176042"/>
              <a:gd name="connsiteX3-7" fmla="*/ 0 w 9144000"/>
              <a:gd name="connsiteY3-8" fmla="*/ 1556792 h 3176042"/>
              <a:gd name="connsiteX4-9" fmla="*/ 0 w 9144000"/>
              <a:gd name="connsiteY4-10" fmla="*/ 0 h 317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pic>
      <p:sp>
        <p:nvSpPr>
          <p:cNvPr id="10" name="TextBox 9"/>
          <p:cNvSpPr txBox="1"/>
          <p:nvPr/>
        </p:nvSpPr>
        <p:spPr>
          <a:xfrm>
            <a:off x="697230" y="152400"/>
            <a:ext cx="4163060" cy="816610"/>
          </a:xfrm>
          <a:prstGeom prst="rect">
            <a:avLst/>
          </a:prstGeom>
          <a:solidFill>
            <a:schemeClr val="accent1">
              <a:alpha val="60000"/>
            </a:schemeClr>
          </a:solidFill>
        </p:spPr>
        <p:txBody>
          <a:bodyPr wrap="square" rtlCol="0">
            <a:noAutofit/>
          </a:bodyPr>
          <a:lstStyle/>
          <a:p>
            <a:r>
              <a:rPr lang="en-US" altLang="ko-KR" sz="3600" b="1" dirty="0">
                <a:solidFill>
                  <a:schemeClr val="bg1"/>
                </a:solidFill>
                <a:latin typeface="Century Gothic" panose="020B0502020202020204" pitchFamily="34" charset="0"/>
                <a:cs typeface="Arial" panose="020B0604020202020204" pitchFamily="34" charset="0"/>
                <a:sym typeface="+mn-ea"/>
              </a:rPr>
              <a:t>Security Measure</a:t>
            </a:r>
            <a:endParaRPr lang="en-US" altLang="ko-KR" sz="3600" b="1" dirty="0">
              <a:solidFill>
                <a:schemeClr val="bg1"/>
              </a:solidFill>
              <a:latin typeface="Century Gothic" panose="020B0502020202020204" pitchFamily="34" charset="0"/>
              <a:cs typeface="Arial" panose="020B0604020202020204" pitchFamily="34" charset="0"/>
            </a:endParaRPr>
          </a:p>
          <a:p>
            <a:endParaRPr lang="en-US" altLang="ko-KR" sz="3600" b="1" dirty="0">
              <a:solidFill>
                <a:schemeClr val="bg1"/>
              </a:solidFill>
              <a:latin typeface="Century Gothic" panose="020B0502020202020204" pitchFamily="34" charset="0"/>
              <a:cs typeface="Arial" panose="020B0604020202020204" pitchFamily="34" charset="0"/>
            </a:endParaRPr>
          </a:p>
        </p:txBody>
      </p:sp>
      <p:sp>
        <p:nvSpPr>
          <p:cNvPr id="76" name="TextBox 5"/>
          <p:cNvSpPr txBox="1"/>
          <p:nvPr/>
        </p:nvSpPr>
        <p:spPr>
          <a:xfrm>
            <a:off x="381000" y="3657600"/>
            <a:ext cx="7202170" cy="3733800"/>
          </a:xfrm>
          <a:prstGeom prst="rect">
            <a:avLst/>
          </a:prstGeom>
          <a:noFill/>
        </p:spPr>
        <p:txBody>
          <a:bodyPr wrap="square" rtlCol="0">
            <a:noAutofit/>
          </a:bodyPr>
          <a:p>
            <a:pPr indent="0">
              <a:buFont typeface="+mj-lt"/>
              <a:buNone/>
            </a:pP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Strong Password Policies</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User Access Control </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Two-Factor Authentication (2FA)</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Secure Network Configuration</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Regular Updates and Patches</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Secure Hosting Environment</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Data Backup and Recovery</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Secure Extensions and Customizations</a:t>
            </a:r>
            <a:endParaRPr lang="en-US" altLang="ko-KR" sz="16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Secure By desig</a:t>
            </a:r>
            <a:r>
              <a:rPr lang="en-US" altLang="ko-KR" sz="1400" dirty="0">
                <a:solidFill>
                  <a:schemeClr val="tx1">
                    <a:lumMod val="75000"/>
                    <a:lumOff val="25000"/>
                  </a:schemeClr>
                </a:solidFill>
                <a:latin typeface="Century Gothic" panose="020B0502020202020204" pitchFamily="34" charset="0"/>
                <a:cs typeface="Arial" panose="020B0604020202020204" pitchFamily="34" charset="0"/>
              </a:rPr>
              <a:t>n</a:t>
            </a:r>
            <a:endParaRPr lang="en-US" altLang="ko-KR" sz="1400" dirty="0">
              <a:solidFill>
                <a:schemeClr val="tx1">
                  <a:lumMod val="75000"/>
                  <a:lumOff val="25000"/>
                </a:schemeClr>
              </a:solidFill>
              <a:latin typeface="Century Gothic" panose="020B0502020202020204" pitchFamily="34" charset="0"/>
              <a:cs typeface="Arial" panose="020B0604020202020204" pitchFamily="34" charset="0"/>
            </a:endParaRPr>
          </a:p>
          <a:p>
            <a:pPr marL="228600" indent="-228600">
              <a:buFont typeface="+mj-lt"/>
              <a:buAutoNum type="arabicParenR"/>
            </a:pPr>
            <a:r>
              <a:rPr lang="en-US" altLang="ko-KR" sz="1600" dirty="0">
                <a:solidFill>
                  <a:schemeClr val="tx1">
                    <a:lumMod val="75000"/>
                    <a:lumOff val="25000"/>
                  </a:schemeClr>
                </a:solidFill>
                <a:latin typeface="Century Gothic" panose="020B0502020202020204" pitchFamily="34" charset="0"/>
                <a:cs typeface="Arial" panose="020B0604020202020204" pitchFamily="34" charset="0"/>
              </a:rPr>
              <a:t>The Framework is ranked first in OWASP security</a:t>
            </a:r>
            <a:br>
              <a:rPr lang="en-US" altLang="ko-KR" sz="1200" dirty="0">
                <a:solidFill>
                  <a:schemeClr val="tx1">
                    <a:lumMod val="75000"/>
                    <a:lumOff val="25000"/>
                  </a:schemeClr>
                </a:solidFill>
                <a:latin typeface="Century Gothic" panose="020B0502020202020204" pitchFamily="34" charset="0"/>
                <a:cs typeface="Arial" panose="020B0604020202020204" pitchFamily="34" charset="0"/>
              </a:rPr>
            </a:br>
            <a:endParaRPr lang="en-US" altLang="ko-KR" sz="1200" dirty="0">
              <a:solidFill>
                <a:schemeClr val="tx1">
                  <a:lumMod val="75000"/>
                  <a:lumOff val="25000"/>
                </a:schemeClr>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7" name="任意多边形 5"/>
          <p:cNvSpPr/>
          <p:nvPr/>
        </p:nvSpPr>
        <p:spPr>
          <a:xfrm flipH="1">
            <a:off x="1524000" y="2305368"/>
            <a:ext cx="4786313"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cxnSp>
        <p:nvCxnSpPr>
          <p:cNvPr id="8"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9" name="文本框 12"/>
          <p:cNvSpPr txBox="1"/>
          <p:nvPr/>
        </p:nvSpPr>
        <p:spPr>
          <a:xfrm>
            <a:off x="2828925" y="3185478"/>
            <a:ext cx="2438400" cy="829945"/>
          </a:xfrm>
          <a:prstGeom prst="rect">
            <a:avLst/>
          </a:prstGeom>
          <a:noFill/>
          <a:ln w="9525">
            <a:noFill/>
          </a:ln>
        </p:spPr>
        <p:txBody>
          <a:bodyPr wrap="square" anchor="t">
            <a:spAutoFit/>
          </a:bodyPr>
          <a:p>
            <a:r>
              <a:rPr lang="en-US" altLang="zh-CN" sz="2400" b="1" dirty="0">
                <a:solidFill>
                  <a:srgbClr val="10193C"/>
                </a:solidFill>
                <a:latin typeface="Microsoft YaHei" panose="020B0503020204020204" charset="-122"/>
                <a:ea typeface="Microsoft YaHei" panose="020B0503020204020204" charset="-122"/>
              </a:rPr>
              <a:t>System Architecture</a:t>
            </a:r>
            <a:endParaRPr lang="en-US" altLang="zh-CN" sz="2400" b="1" dirty="0">
              <a:solidFill>
                <a:srgbClr val="10193C"/>
              </a:solidFill>
              <a:latin typeface="Microsoft YaHei" panose="020B0503020204020204" charset="-122"/>
              <a:ea typeface="Microsoft YaHei" panose="020B0503020204020204" charset="-122"/>
            </a:endParaRPr>
          </a:p>
        </p:txBody>
      </p:sp>
      <p:pic>
        <p:nvPicPr>
          <p:cNvPr id="11" name="Picture 10" descr="scheme"/>
          <p:cNvPicPr>
            <a:picLocks noChangeAspect="1"/>
          </p:cNvPicPr>
          <p:nvPr/>
        </p:nvPicPr>
        <p:blipFill>
          <a:blip r:embed="rId2"/>
          <a:stretch>
            <a:fillRect/>
          </a:stretch>
        </p:blipFill>
        <p:spPr>
          <a:xfrm>
            <a:off x="1864360" y="3225800"/>
            <a:ext cx="739775" cy="739775"/>
          </a:xfrm>
          <a:prstGeom prst="rect">
            <a:avLst/>
          </a:prstGeom>
          <a:noFill/>
          <a:ln>
            <a:solidFill>
              <a:schemeClr val="bg1"/>
            </a:solidFill>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7911</Words>
  <Application>WPS Presentation</Application>
  <PresentationFormat>On-screen Show (4:3)</PresentationFormat>
  <Paragraphs>329</Paragraphs>
  <Slides>35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35</vt:i4>
      </vt:variant>
    </vt:vector>
  </HeadingPairs>
  <TitlesOfParts>
    <vt:vector size="51" baseType="lpstr">
      <vt:lpstr>Arial</vt:lpstr>
      <vt:lpstr>SimSun</vt:lpstr>
      <vt:lpstr>Wingdings</vt:lpstr>
      <vt:lpstr>Calisto MT</vt:lpstr>
      <vt:lpstr>Lato</vt:lpstr>
      <vt:lpstr>Calibri Light</vt:lpstr>
      <vt:lpstr>Century Gothic</vt:lpstr>
      <vt:lpstr>Calibri</vt:lpstr>
      <vt:lpstr>Impact</vt:lpstr>
      <vt:lpstr>DejaVu Sans</vt:lpstr>
      <vt:lpstr>Gubbi</vt:lpstr>
      <vt:lpstr>Geez Able</vt:lpstr>
      <vt:lpstr>Microsoft YaHei</vt:lpstr>
      <vt:lpstr>Arial Unicode MS</vt:lpstr>
      <vt:lpstr>Arial Black</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TRIA ERP Base System Solution</vt:lpstr>
      <vt:lpstr>TRIA ERP Accounting System Solution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Yosef Mulatu</cp:lastModifiedBy>
  <cp:revision>9</cp:revision>
  <dcterms:created xsi:type="dcterms:W3CDTF">2023-01-04T12:01:00Z</dcterms:created>
  <dcterms:modified xsi:type="dcterms:W3CDTF">2024-01-25T08:52:46Z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2022-03-11T12:00:00Z</vt:filetime>
  </property>
  <property fmtid="{D5CDD505-2E9C-101B-9397-08002B2CF9AE}" pid="3" name="Creator">
    <vt:lpwstr>WPS Presentation</vt:lpwstr>
  </property>
  <property fmtid="{D5CDD505-2E9C-101B-9397-08002B2CF9AE}" pid="4" name="LastSaved">
    <vt:filetime>2023-01-04T12:00:00Z</vt:filetime>
  </property>
  <property fmtid="{D5CDD505-2E9C-101B-9397-08002B2CF9AE}" pid="5" name="ICV">
    <vt:lpwstr>02E8123EF0774ADC9850A7618D214D44</vt:lpwstr>
  </property>
  <property fmtid="{D5CDD505-2E9C-101B-9397-08002B2CF9AE}" pid="6" name="KSOProductBuildVer">
    <vt:lpwstr>1033-12.2.0.13431</vt:lpwstr>
  </property>
</Properties>
</file>